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Successful Project Management in an Educational Environment</a:t>
            </a:r>
            <a:endParaRPr lang="en-US" dirty="0"/>
          </a:p>
        </p:txBody>
      </p:sp>
      <p:sp>
        <p:nvSpPr>
          <p:cNvPr id="3" name="Subtitle 2"/>
          <p:cNvSpPr>
            <a:spLocks noGrp="1"/>
          </p:cNvSpPr>
          <p:nvPr>
            <p:ph type="subTitle" idx="1"/>
          </p:nvPr>
        </p:nvSpPr>
        <p:spPr/>
        <p:txBody>
          <a:bodyPr/>
          <a:lstStyle/>
          <a:p>
            <a:r>
              <a:rPr lang="en-US" dirty="0" smtClean="0"/>
              <a:t>Presented by Tobe Phelps, MBA PMP ITILv3</a:t>
            </a:r>
            <a:endParaRPr lang="en-US" dirty="0"/>
          </a:p>
        </p:txBody>
      </p:sp>
    </p:spTree>
    <p:extLst>
      <p:ext uri="{BB962C8B-B14F-4D97-AF65-F5344CB8AC3E}">
        <p14:creationId xmlns:p14="http://schemas.microsoft.com/office/powerpoint/2010/main" val="711850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lstStyle/>
          <a:p>
            <a:r>
              <a:rPr lang="en-US" dirty="0" smtClean="0"/>
              <a:t>Stakeholders in education are somehow harder to deal with</a:t>
            </a:r>
          </a:p>
          <a:p>
            <a:pPr lvl="1"/>
            <a:r>
              <a:rPr lang="en-US" dirty="0" smtClean="0"/>
              <a:t>On average they are less sophisticated (not a negative thing. They don’t know what they don’t know)</a:t>
            </a:r>
          </a:p>
          <a:p>
            <a:pPr lvl="1"/>
            <a:r>
              <a:rPr lang="en-US" dirty="0" smtClean="0"/>
              <a:t>Unwilling to commit when there is risk</a:t>
            </a:r>
          </a:p>
          <a:p>
            <a:pPr lvl="1"/>
            <a:r>
              <a:rPr lang="en-US" dirty="0" smtClean="0"/>
              <a:t>Unwilling to commit to the time requirements</a:t>
            </a:r>
          </a:p>
          <a:p>
            <a:pPr lvl="1"/>
            <a:r>
              <a:rPr lang="en-US" dirty="0" smtClean="0"/>
              <a:t>Lack influence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3812" y="4149097"/>
            <a:ext cx="2590800" cy="1762125"/>
          </a:xfrm>
          <a:prstGeom prst="rect">
            <a:avLst/>
          </a:prstGeom>
        </p:spPr>
      </p:pic>
    </p:spTree>
    <p:extLst>
      <p:ext uri="{BB962C8B-B14F-4D97-AF65-F5344CB8AC3E}">
        <p14:creationId xmlns:p14="http://schemas.microsoft.com/office/powerpoint/2010/main" val="1376701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Oh No! You gave me exactly what I asked for?!?</a:t>
            </a:r>
          </a:p>
          <a:p>
            <a:r>
              <a:rPr lang="en-US" dirty="0" smtClean="0"/>
              <a:t>Requirements are universally hard</a:t>
            </a:r>
          </a:p>
          <a:p>
            <a:r>
              <a:rPr lang="en-US" dirty="0" smtClean="0"/>
              <a:t>Educational requirements are excessively unrealistic</a:t>
            </a:r>
          </a:p>
          <a:p>
            <a:r>
              <a:rPr lang="en-US" dirty="0" smtClean="0"/>
              <a:t>They are often incomplete</a:t>
            </a:r>
          </a:p>
          <a:p>
            <a:pPr lvl="1"/>
            <a:r>
              <a:rPr lang="en-US" dirty="0" smtClean="0"/>
              <a:t>It is not that they are holding back on requirements, but often they don’t have the whole story themselves</a:t>
            </a:r>
          </a:p>
          <a:p>
            <a:pPr lvl="1"/>
            <a:endParaRPr lang="en-US" dirty="0"/>
          </a:p>
          <a:p>
            <a:pPr marL="457200" lvl="1" indent="0">
              <a:buNone/>
            </a:pPr>
            <a:endParaRPr lang="en-US" dirty="0"/>
          </a:p>
          <a:p>
            <a:r>
              <a:rPr lang="en-US" dirty="0" smtClean="0"/>
              <a:t>Queue the second gratuitous group activity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1487" y="4152986"/>
            <a:ext cx="2143125" cy="2143125"/>
          </a:xfrm>
          <a:prstGeom prst="rect">
            <a:avLst/>
          </a:prstGeom>
        </p:spPr>
      </p:pic>
    </p:spTree>
    <p:extLst>
      <p:ext uri="{BB962C8B-B14F-4D97-AF65-F5344CB8AC3E}">
        <p14:creationId xmlns:p14="http://schemas.microsoft.com/office/powerpoint/2010/main" val="3954866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r>
              <a:rPr lang="en-US" dirty="0" smtClean="0"/>
              <a:t>Educational organizations have a lack of certified project managers and business analysts</a:t>
            </a:r>
          </a:p>
          <a:p>
            <a:r>
              <a:rPr lang="en-US" dirty="0" smtClean="0"/>
              <a:t>Part of this is pay. Many schools cannot compete with other organizations when it comes to pay for certified project managers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3162" y="4758697"/>
            <a:ext cx="3981450" cy="1152525"/>
          </a:xfrm>
          <a:prstGeom prst="rect">
            <a:avLst/>
          </a:prstGeom>
        </p:spPr>
      </p:pic>
    </p:spTree>
    <p:extLst>
      <p:ext uri="{BB962C8B-B14F-4D97-AF65-F5344CB8AC3E}">
        <p14:creationId xmlns:p14="http://schemas.microsoft.com/office/powerpoint/2010/main" val="107377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There is a lack of educational maturity among Project Managers</a:t>
            </a:r>
          </a:p>
          <a:p>
            <a:r>
              <a:rPr lang="en-US" dirty="0" smtClean="0"/>
              <a:t>This is again related to compensation levels</a:t>
            </a:r>
          </a:p>
          <a:p>
            <a:r>
              <a:rPr lang="en-US" dirty="0" smtClean="0"/>
              <a:t>Also related to how we write job descriptions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4737" y="4872997"/>
            <a:ext cx="2809875" cy="1038225"/>
          </a:xfrm>
          <a:prstGeom prst="rect">
            <a:avLst/>
          </a:prstGeom>
        </p:spPr>
      </p:pic>
    </p:spTree>
    <p:extLst>
      <p:ext uri="{BB962C8B-B14F-4D97-AF65-F5344CB8AC3E}">
        <p14:creationId xmlns:p14="http://schemas.microsoft.com/office/powerpoint/2010/main" val="186014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Sponsors</a:t>
            </a:r>
            <a:endParaRPr lang="en-US" dirty="0"/>
          </a:p>
        </p:txBody>
      </p:sp>
      <p:sp>
        <p:nvSpPr>
          <p:cNvPr id="3" name="Content Placeholder 2"/>
          <p:cNvSpPr>
            <a:spLocks noGrp="1"/>
          </p:cNvSpPr>
          <p:nvPr>
            <p:ph idx="1"/>
          </p:nvPr>
        </p:nvSpPr>
        <p:spPr/>
        <p:txBody>
          <a:bodyPr/>
          <a:lstStyle/>
          <a:p>
            <a:r>
              <a:rPr lang="en-US" dirty="0" smtClean="0"/>
              <a:t>Projects are not required to have and Executive Sponsor</a:t>
            </a:r>
          </a:p>
          <a:p>
            <a:r>
              <a:rPr lang="en-US" dirty="0" smtClean="0"/>
              <a:t>Executive Sponsors are a necessity for at least 80% of your projects</a:t>
            </a:r>
          </a:p>
          <a:p>
            <a:r>
              <a:rPr lang="en-US" dirty="0" smtClean="0"/>
              <a:t>Lack of Executive Sponsorship reduces the likelihood that a project will be successful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612" y="4872997"/>
            <a:ext cx="2286000" cy="1038225"/>
          </a:xfrm>
          <a:prstGeom prst="rect">
            <a:avLst/>
          </a:prstGeom>
        </p:spPr>
      </p:pic>
    </p:spTree>
    <p:extLst>
      <p:ext uri="{BB962C8B-B14F-4D97-AF65-F5344CB8AC3E}">
        <p14:creationId xmlns:p14="http://schemas.microsoft.com/office/powerpoint/2010/main" val="75703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Analysis</a:t>
            </a:r>
            <a:endParaRPr lang="en-US" dirty="0"/>
          </a:p>
        </p:txBody>
      </p:sp>
      <p:sp>
        <p:nvSpPr>
          <p:cNvPr id="3" name="Content Placeholder 2"/>
          <p:cNvSpPr>
            <a:spLocks noGrp="1"/>
          </p:cNvSpPr>
          <p:nvPr>
            <p:ph idx="1"/>
          </p:nvPr>
        </p:nvSpPr>
        <p:spPr/>
        <p:txBody>
          <a:bodyPr/>
          <a:lstStyle/>
          <a:p>
            <a:r>
              <a:rPr lang="en-US" dirty="0" smtClean="0"/>
              <a:t>Business Analysts are not a part of the PMO</a:t>
            </a:r>
          </a:p>
          <a:p>
            <a:r>
              <a:rPr lang="en-US" dirty="0" smtClean="0"/>
              <a:t>The BA’s tend to work outside of a common controlled process</a:t>
            </a:r>
          </a:p>
          <a:p>
            <a:pPr lvl="1"/>
            <a:r>
              <a:rPr lang="en-US" dirty="0" smtClean="0"/>
              <a:t>This is often because they are working toward the goals of a department and not the organization as a whole</a:t>
            </a:r>
          </a:p>
          <a:p>
            <a:r>
              <a:rPr lang="en-US" dirty="0" smtClean="0"/>
              <a:t>Business Analysts are just as bad as customers in defining their requirements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137" y="4911097"/>
            <a:ext cx="4562475" cy="1000125"/>
          </a:xfrm>
          <a:prstGeom prst="rect">
            <a:avLst/>
          </a:prstGeom>
        </p:spPr>
      </p:pic>
    </p:spTree>
    <p:extLst>
      <p:ext uri="{BB962C8B-B14F-4D97-AF65-F5344CB8AC3E}">
        <p14:creationId xmlns:p14="http://schemas.microsoft.com/office/powerpoint/2010/main" val="3860014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Organizations</a:t>
            </a:r>
            <a:endParaRPr lang="en-US" dirty="0"/>
          </a:p>
        </p:txBody>
      </p:sp>
      <p:sp>
        <p:nvSpPr>
          <p:cNvPr id="3" name="Content Placeholder 2"/>
          <p:cNvSpPr>
            <a:spLocks noGrp="1"/>
          </p:cNvSpPr>
          <p:nvPr>
            <p:ph idx="1"/>
          </p:nvPr>
        </p:nvSpPr>
        <p:spPr/>
        <p:txBody>
          <a:bodyPr/>
          <a:lstStyle/>
          <a:p>
            <a:r>
              <a:rPr lang="en-US" dirty="0" smtClean="0"/>
              <a:t>If you can’t do what I think I want in the time I think I need it, I will just hire someone that I can control to do it</a:t>
            </a:r>
          </a:p>
          <a:p>
            <a:r>
              <a:rPr lang="en-US" dirty="0" smtClean="0"/>
              <a:t>Shadow organizations are everywhere</a:t>
            </a:r>
          </a:p>
          <a:p>
            <a:r>
              <a:rPr lang="en-US" dirty="0" smtClean="0"/>
              <a:t>Shadow organizations are not in control. They do not use common practices and tools, and they often leave poorly implemented projects are abandoned or transferred over to another department to fix or support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9512" y="4225297"/>
            <a:ext cx="2705100" cy="1685925"/>
          </a:xfrm>
          <a:prstGeom prst="rect">
            <a:avLst/>
          </a:prstGeom>
        </p:spPr>
      </p:pic>
    </p:spTree>
    <p:extLst>
      <p:ext uri="{BB962C8B-B14F-4D97-AF65-F5344CB8AC3E}">
        <p14:creationId xmlns:p14="http://schemas.microsoft.com/office/powerpoint/2010/main" val="73662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Educational organizations need a centralized PMO that reports to a high level (if not the highest level) executive</a:t>
            </a:r>
          </a:p>
          <a:p>
            <a:r>
              <a:rPr lang="en-US" dirty="0" smtClean="0"/>
              <a:t>The PMO should offer training to stakeholders on requirements gathering and best practices in Project Management</a:t>
            </a:r>
          </a:p>
          <a:p>
            <a:r>
              <a:rPr lang="en-US" dirty="0" smtClean="0"/>
              <a:t>Educational organizations should seek out well educated, certified project managers. If they cannot afford them, then make education and certification requirements of the PM job path</a:t>
            </a:r>
          </a:p>
          <a:p>
            <a:r>
              <a:rPr lang="en-US" dirty="0" smtClean="0"/>
              <a:t>Executive Sponsors need to be assigned to 80% or more of your projects</a:t>
            </a:r>
          </a:p>
          <a:p>
            <a:r>
              <a:rPr lang="en-US" dirty="0" smtClean="0"/>
              <a:t>Business Analysts need to be certified and need to report to the PMO and then be dotted lined to the owning departments</a:t>
            </a:r>
          </a:p>
          <a:p>
            <a:r>
              <a:rPr lang="en-US" dirty="0" smtClean="0"/>
              <a:t>Shadow organizations need to be removed or rolled into a formal hierarchy in order to ensure quality and consistency in project execution</a:t>
            </a:r>
            <a:endParaRPr lang="en-US" dirty="0"/>
          </a:p>
        </p:txBody>
      </p:sp>
    </p:spTree>
    <p:extLst>
      <p:ext uri="{BB962C8B-B14F-4D97-AF65-F5344CB8AC3E}">
        <p14:creationId xmlns:p14="http://schemas.microsoft.com/office/powerpoint/2010/main" val="1672050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Toward the middle of 2017 my survey will be IRB approved and distributed</a:t>
            </a:r>
          </a:p>
          <a:p>
            <a:r>
              <a:rPr lang="en-US" dirty="0" smtClean="0"/>
              <a:t>I expect to publish my research in mid 2018</a:t>
            </a:r>
          </a:p>
          <a:p>
            <a:r>
              <a:rPr lang="en-US" dirty="0" smtClean="0"/>
              <a:t>I will be looking for new ways to use the data I collect and ways to drive effective, efficient project management in the education sector</a:t>
            </a:r>
            <a:endParaRPr lang="en-US" dirty="0"/>
          </a:p>
        </p:txBody>
      </p:sp>
    </p:spTree>
    <p:extLst>
      <p:ext uri="{BB962C8B-B14F-4D97-AF65-F5344CB8AC3E}">
        <p14:creationId xmlns:p14="http://schemas.microsoft.com/office/powerpoint/2010/main" val="2400601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r>
              <a:rPr lang="en-US" dirty="0" smtClean="0"/>
              <a:t>Questions?</a:t>
            </a:r>
          </a:p>
          <a:p>
            <a:endParaRPr lang="en-US" dirty="0"/>
          </a:p>
          <a:p>
            <a:r>
              <a:rPr lang="en-US" dirty="0" smtClean="0"/>
              <a:t>Tobe Phelps</a:t>
            </a:r>
          </a:p>
          <a:p>
            <a:r>
              <a:rPr lang="en-US" dirty="0" smtClean="0"/>
              <a:t>tphelps2@cnm.edu</a:t>
            </a:r>
            <a:endParaRPr lang="en-US" dirty="0"/>
          </a:p>
        </p:txBody>
      </p:sp>
    </p:spTree>
    <p:extLst>
      <p:ext uri="{BB962C8B-B14F-4D97-AF65-F5344CB8AC3E}">
        <p14:creationId xmlns:p14="http://schemas.microsoft.com/office/powerpoint/2010/main" val="254957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smtClean="0"/>
              <a:t>I have been a </a:t>
            </a:r>
            <a:r>
              <a:rPr lang="en-US" dirty="0" smtClean="0"/>
              <a:t>P</a:t>
            </a:r>
            <a:r>
              <a:rPr lang="en-US" dirty="0" smtClean="0"/>
              <a:t>MP certified Project Manager </a:t>
            </a:r>
            <a:r>
              <a:rPr lang="en-US" dirty="0" smtClean="0"/>
              <a:t>for 13 years and I have been leading projects for over </a:t>
            </a:r>
            <a:r>
              <a:rPr lang="en-US" dirty="0" smtClean="0"/>
              <a:t>20 years. </a:t>
            </a:r>
            <a:r>
              <a:rPr lang="en-US" dirty="0" smtClean="0"/>
              <a:t>I have led projects for companies </a:t>
            </a:r>
            <a:r>
              <a:rPr lang="en-US" dirty="0" smtClean="0"/>
              <a:t>such as</a:t>
            </a:r>
            <a:r>
              <a:rPr lang="en-US" dirty="0" smtClean="0"/>
              <a:t> </a:t>
            </a:r>
            <a:r>
              <a:rPr lang="en-US" dirty="0" smtClean="0"/>
              <a:t>Hewlett Packard, General Motors, Kraft Foods, Molson-Coors, Conway Freight, Philips Semiconductors, Intel, </a:t>
            </a:r>
            <a:r>
              <a:rPr lang="en-US" dirty="0" err="1" smtClean="0"/>
              <a:t>Healthway</a:t>
            </a:r>
            <a:r>
              <a:rPr lang="en-US" dirty="0" smtClean="0"/>
              <a:t> Systems, and most recently Central New Mexico Community College (CNM)</a:t>
            </a:r>
          </a:p>
          <a:p>
            <a:r>
              <a:rPr lang="en-US" dirty="0" smtClean="0"/>
              <a:t>I have led projects on 6 continents in dozens of countries</a:t>
            </a:r>
          </a:p>
          <a:p>
            <a:r>
              <a:rPr lang="en-US" dirty="0" smtClean="0"/>
              <a:t>I am currently working on my Doctorate in </a:t>
            </a:r>
            <a:r>
              <a:rPr lang="en-US" dirty="0" smtClean="0"/>
              <a:t>Management in Organizational Leadership</a:t>
            </a:r>
            <a:endParaRPr lang="en-US" dirty="0"/>
          </a:p>
        </p:txBody>
      </p:sp>
    </p:spTree>
    <p:extLst>
      <p:ext uri="{BB962C8B-B14F-4D97-AF65-F5344CB8AC3E}">
        <p14:creationId xmlns:p14="http://schemas.microsoft.com/office/powerpoint/2010/main" val="193005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Environments</a:t>
            </a:r>
            <a:endParaRPr lang="en-US" dirty="0"/>
          </a:p>
        </p:txBody>
      </p:sp>
      <p:sp>
        <p:nvSpPr>
          <p:cNvPr id="3" name="Content Placeholder 2"/>
          <p:cNvSpPr>
            <a:spLocks noGrp="1"/>
          </p:cNvSpPr>
          <p:nvPr>
            <p:ph idx="1"/>
          </p:nvPr>
        </p:nvSpPr>
        <p:spPr/>
        <p:txBody>
          <a:bodyPr>
            <a:normAutofit/>
          </a:bodyPr>
          <a:lstStyle/>
          <a:p>
            <a:r>
              <a:rPr lang="en-US" sz="4000" dirty="0" smtClean="0"/>
              <a:t>I am here to tell you that leading a project in an educational environment is challenging!!</a:t>
            </a:r>
            <a:endParaRPr lang="en-US" sz="4000" dirty="0"/>
          </a:p>
        </p:txBody>
      </p:sp>
    </p:spTree>
    <p:extLst>
      <p:ext uri="{BB962C8B-B14F-4D97-AF65-F5344CB8AC3E}">
        <p14:creationId xmlns:p14="http://schemas.microsoft.com/office/powerpoint/2010/main" val="218728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Pulse of the Profession</a:t>
            </a:r>
            <a:endParaRPr lang="en-US" dirty="0"/>
          </a:p>
        </p:txBody>
      </p:sp>
      <p:sp>
        <p:nvSpPr>
          <p:cNvPr id="3" name="Content Placeholder 2"/>
          <p:cNvSpPr>
            <a:spLocks noGrp="1"/>
          </p:cNvSpPr>
          <p:nvPr>
            <p:ph idx="1"/>
          </p:nvPr>
        </p:nvSpPr>
        <p:spPr/>
        <p:txBody>
          <a:bodyPr/>
          <a:lstStyle/>
          <a:p>
            <a:r>
              <a:rPr lang="en-US" dirty="0" smtClean="0"/>
              <a:t>According to the Project Management Institute (PMI)</a:t>
            </a:r>
          </a:p>
          <a:p>
            <a:pPr lvl="1"/>
            <a:r>
              <a:rPr lang="en-US" dirty="0" smtClean="0"/>
              <a:t>$122 million is wasted for every $1 billion invested due to poor project performance</a:t>
            </a:r>
          </a:p>
          <a:p>
            <a:pPr lvl="1"/>
            <a:r>
              <a:rPr lang="en-US" dirty="0" smtClean="0"/>
              <a:t>71% of projects meet original goals and business intent when project management culture is a high priority, compared to 52% when it is not</a:t>
            </a:r>
          </a:p>
          <a:p>
            <a:pPr lvl="1"/>
            <a:r>
              <a:rPr lang="en-US" dirty="0" smtClean="0"/>
              <a:t>Projects are 2.5 times more successful when proven project management practices are used</a:t>
            </a:r>
          </a:p>
          <a:p>
            <a:pPr lvl="1"/>
            <a:r>
              <a:rPr lang="en-US" dirty="0" smtClean="0"/>
              <a:t>When projects have an executive sponsor they are 65% more likely to be successful</a:t>
            </a:r>
          </a:p>
          <a:p>
            <a:pPr lvl="1"/>
            <a:r>
              <a:rPr lang="en-US" dirty="0" smtClean="0"/>
              <a:t>These are high impact numbers!!</a:t>
            </a:r>
            <a:endParaRPr lang="en-US" dirty="0"/>
          </a:p>
        </p:txBody>
      </p:sp>
    </p:spTree>
    <p:extLst>
      <p:ext uri="{BB962C8B-B14F-4D97-AF65-F5344CB8AC3E}">
        <p14:creationId xmlns:p14="http://schemas.microsoft.com/office/powerpoint/2010/main" val="17425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very little information available that specifically talks about Project Management in and Educational organization</a:t>
            </a:r>
          </a:p>
          <a:p>
            <a:r>
              <a:rPr lang="en-US" dirty="0" smtClean="0"/>
              <a:t>I am working to understand how Educational stakeholders differ from other populations of stakeholders</a:t>
            </a:r>
          </a:p>
          <a:p>
            <a:pPr lvl="1"/>
            <a:r>
              <a:rPr lang="en-US" dirty="0" smtClean="0"/>
              <a:t>Specifically, I am looking at their impact on Schedule Management, Scope Management, and Cost Management</a:t>
            </a:r>
          </a:p>
          <a:p>
            <a:r>
              <a:rPr lang="en-US" dirty="0" smtClean="0"/>
              <a:t>Research will continue through the fall of 2017</a:t>
            </a:r>
          </a:p>
          <a:p>
            <a:r>
              <a:rPr lang="en-US" dirty="0" smtClean="0"/>
              <a:t>I will have a survey published through PMI that will ask about Project Manager experience in private versus public organizations</a:t>
            </a:r>
          </a:p>
          <a:p>
            <a:pPr lvl="1"/>
            <a:r>
              <a:rPr lang="en-US" dirty="0" smtClean="0"/>
              <a:t>PMP certified project managers provide a population that shares a common definition for project terms and processes, thus increasing the accuracy of the survey results</a:t>
            </a:r>
            <a:endParaRPr lang="en-US" dirty="0"/>
          </a:p>
        </p:txBody>
      </p:sp>
    </p:spTree>
    <p:extLst>
      <p:ext uri="{BB962C8B-B14F-4D97-AF65-F5344CB8AC3E}">
        <p14:creationId xmlns:p14="http://schemas.microsoft.com/office/powerpoint/2010/main" val="388457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Choose These Three Measures?</a:t>
            </a:r>
            <a:endParaRPr lang="en-US" dirty="0"/>
          </a:p>
        </p:txBody>
      </p:sp>
      <p:sp>
        <p:nvSpPr>
          <p:cNvPr id="3" name="Content Placeholder 2"/>
          <p:cNvSpPr>
            <a:spLocks noGrp="1"/>
          </p:cNvSpPr>
          <p:nvPr>
            <p:ph idx="1"/>
          </p:nvPr>
        </p:nvSpPr>
        <p:spPr/>
        <p:txBody>
          <a:bodyPr/>
          <a:lstStyle/>
          <a:p>
            <a:r>
              <a:rPr lang="en-US" dirty="0" smtClean="0"/>
              <a:t>Why Schedule Management, Scope Management, and Cost Management?</a:t>
            </a:r>
          </a:p>
          <a:p>
            <a:r>
              <a:rPr lang="en-US" dirty="0" smtClean="0"/>
              <a:t>The answer is the Triple Constraint or Iron Triangle</a:t>
            </a:r>
          </a:p>
          <a:p>
            <a:endParaRPr lang="en-US" dirty="0"/>
          </a:p>
          <a:p>
            <a:endParaRPr lang="en-US" dirty="0" smtClean="0"/>
          </a:p>
          <a:p>
            <a:endParaRPr lang="en-US" dirty="0"/>
          </a:p>
          <a:p>
            <a:endParaRPr lang="en-US" dirty="0" smtClean="0"/>
          </a:p>
          <a:p>
            <a:endParaRPr lang="en-US" dirty="0" smtClean="0"/>
          </a:p>
          <a:p>
            <a:r>
              <a:rPr lang="en-US" dirty="0" smtClean="0"/>
              <a:t>Queue the first gratuitous group demonstration…..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6145" y="3406832"/>
            <a:ext cx="1524000" cy="1524000"/>
          </a:xfrm>
          <a:prstGeom prst="rect">
            <a:avLst/>
          </a:prstGeom>
        </p:spPr>
      </p:pic>
    </p:spTree>
    <p:extLst>
      <p:ext uri="{BB962C8B-B14F-4D97-AF65-F5344CB8AC3E}">
        <p14:creationId xmlns:p14="http://schemas.microsoft.com/office/powerpoint/2010/main" val="2625245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Progress So Far</a:t>
            </a:r>
            <a:endParaRPr lang="en-US" dirty="0"/>
          </a:p>
        </p:txBody>
      </p:sp>
      <p:sp>
        <p:nvSpPr>
          <p:cNvPr id="3" name="Content Placeholder 2"/>
          <p:cNvSpPr>
            <a:spLocks noGrp="1"/>
          </p:cNvSpPr>
          <p:nvPr>
            <p:ph idx="1"/>
          </p:nvPr>
        </p:nvSpPr>
        <p:spPr/>
        <p:txBody>
          <a:bodyPr/>
          <a:lstStyle/>
          <a:p>
            <a:r>
              <a:rPr lang="en-US" dirty="0" smtClean="0"/>
              <a:t>I have spent the better part of a year researching Project Management in Education</a:t>
            </a:r>
          </a:p>
          <a:p>
            <a:r>
              <a:rPr lang="en-US" dirty="0" smtClean="0"/>
              <a:t>I have talked to dozens of colleagues from education organizations around the globe on the topic of project management and stakeholders</a:t>
            </a:r>
          </a:p>
          <a:p>
            <a:r>
              <a:rPr lang="en-US" dirty="0" smtClean="0"/>
              <a:t>I have a hard drive full of anecdotal stories that convey that project management is a struggle in education</a:t>
            </a:r>
          </a:p>
        </p:txBody>
      </p:sp>
    </p:spTree>
    <p:extLst>
      <p:ext uri="{BB962C8B-B14F-4D97-AF65-F5344CB8AC3E}">
        <p14:creationId xmlns:p14="http://schemas.microsoft.com/office/powerpoint/2010/main" val="420857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Anecdotal Story</a:t>
            </a:r>
            <a:endParaRPr lang="en-US" dirty="0"/>
          </a:p>
        </p:txBody>
      </p:sp>
      <p:sp>
        <p:nvSpPr>
          <p:cNvPr id="3" name="Content Placeholder 2"/>
          <p:cNvSpPr>
            <a:spLocks noGrp="1"/>
          </p:cNvSpPr>
          <p:nvPr>
            <p:ph idx="1"/>
          </p:nvPr>
        </p:nvSpPr>
        <p:spPr/>
        <p:txBody>
          <a:bodyPr/>
          <a:lstStyle/>
          <a:p>
            <a:r>
              <a:rPr lang="en-US" dirty="0" smtClean="0"/>
              <a:t>The PMO</a:t>
            </a:r>
          </a:p>
          <a:p>
            <a:r>
              <a:rPr lang="en-US" dirty="0" smtClean="0"/>
              <a:t>Stakeholders</a:t>
            </a:r>
          </a:p>
          <a:p>
            <a:r>
              <a:rPr lang="en-US" dirty="0" smtClean="0"/>
              <a:t>Requirements</a:t>
            </a:r>
          </a:p>
          <a:p>
            <a:r>
              <a:rPr lang="en-US" dirty="0" smtClean="0"/>
              <a:t>Certifications</a:t>
            </a:r>
          </a:p>
          <a:p>
            <a:r>
              <a:rPr lang="en-US" dirty="0" smtClean="0"/>
              <a:t>Education</a:t>
            </a:r>
          </a:p>
          <a:p>
            <a:r>
              <a:rPr lang="en-US" dirty="0" smtClean="0"/>
              <a:t>Executive Sponsors</a:t>
            </a:r>
          </a:p>
          <a:p>
            <a:r>
              <a:rPr lang="en-US" dirty="0" smtClean="0"/>
              <a:t>Business Analysis</a:t>
            </a:r>
          </a:p>
          <a:p>
            <a:r>
              <a:rPr lang="en-US" dirty="0" smtClean="0"/>
              <a:t>Shadow Organizations</a:t>
            </a:r>
            <a:endParaRPr lang="en-US" dirty="0"/>
          </a:p>
        </p:txBody>
      </p:sp>
    </p:spTree>
    <p:extLst>
      <p:ext uri="{BB962C8B-B14F-4D97-AF65-F5344CB8AC3E}">
        <p14:creationId xmlns:p14="http://schemas.microsoft.com/office/powerpoint/2010/main" val="380164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PMO</a:t>
            </a:r>
            <a:endParaRPr lang="en-US" dirty="0"/>
          </a:p>
        </p:txBody>
      </p:sp>
      <p:sp>
        <p:nvSpPr>
          <p:cNvPr id="3" name="Content Placeholder 2"/>
          <p:cNvSpPr>
            <a:spLocks noGrp="1"/>
          </p:cNvSpPr>
          <p:nvPr>
            <p:ph idx="1"/>
          </p:nvPr>
        </p:nvSpPr>
        <p:spPr/>
        <p:txBody>
          <a:bodyPr/>
          <a:lstStyle/>
          <a:p>
            <a:r>
              <a:rPr lang="en-US" dirty="0" smtClean="0"/>
              <a:t>PMO’s are either absent or poorly supported in Educational Organizations</a:t>
            </a:r>
          </a:p>
          <a:p>
            <a:pPr lvl="1"/>
            <a:r>
              <a:rPr lang="en-US" dirty="0" smtClean="0"/>
              <a:t>Most of our schools have classes or degrees on project management, yet we fail to use our own teachings to guide our internal processes</a:t>
            </a:r>
          </a:p>
          <a:p>
            <a:pPr lvl="1"/>
            <a:r>
              <a:rPr lang="en-US" dirty="0" smtClean="0"/>
              <a:t>PMO’s provide a significant benefit to and organization</a:t>
            </a:r>
          </a:p>
          <a:p>
            <a:pPr lvl="2"/>
            <a:r>
              <a:rPr lang="en-US" dirty="0" smtClean="0"/>
              <a:t>Consistent project practices</a:t>
            </a:r>
          </a:p>
          <a:p>
            <a:pPr lvl="2"/>
            <a:r>
              <a:rPr lang="en-US" dirty="0" smtClean="0"/>
              <a:t>Prioritization of projects</a:t>
            </a:r>
          </a:p>
          <a:p>
            <a:pPr lvl="2"/>
            <a:r>
              <a:rPr lang="en-US" dirty="0" smtClean="0"/>
              <a:t>Formal requirements</a:t>
            </a:r>
          </a:p>
          <a:p>
            <a:pPr lvl="2"/>
            <a:r>
              <a:rPr lang="en-US" dirty="0" smtClean="0"/>
              <a:t>Change Management</a:t>
            </a:r>
          </a:p>
          <a:p>
            <a:pPr lvl="2"/>
            <a:r>
              <a:rPr lang="en-US" dirty="0" smtClean="0"/>
              <a:t>Formal Project closedown procedures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1912" y="4120522"/>
            <a:ext cx="2552700" cy="1790700"/>
          </a:xfrm>
          <a:prstGeom prst="rect">
            <a:avLst/>
          </a:prstGeom>
        </p:spPr>
      </p:pic>
    </p:spTree>
    <p:extLst>
      <p:ext uri="{BB962C8B-B14F-4D97-AF65-F5344CB8AC3E}">
        <p14:creationId xmlns:p14="http://schemas.microsoft.com/office/powerpoint/2010/main" val="11741611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131</TotalTime>
  <Words>983</Words>
  <Application>Microsoft Office PowerPoint</Application>
  <PresentationFormat>Widescreen</PresentationFormat>
  <Paragraphs>104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Wisp</vt:lpstr>
      <vt:lpstr>Successful Project Management in an Educational Environment</vt:lpstr>
      <vt:lpstr>About Me</vt:lpstr>
      <vt:lpstr>Educational Environments</vt:lpstr>
      <vt:lpstr>The Pulse of the Profession</vt:lpstr>
      <vt:lpstr>My Research</vt:lpstr>
      <vt:lpstr>Why Choose These Three Measures?</vt:lpstr>
      <vt:lpstr>My Progress So Far</vt:lpstr>
      <vt:lpstr>The Anecdotal Story</vt:lpstr>
      <vt:lpstr>The PMO</vt:lpstr>
      <vt:lpstr>Stakeholders</vt:lpstr>
      <vt:lpstr>Requirements</vt:lpstr>
      <vt:lpstr>Certifications</vt:lpstr>
      <vt:lpstr>Education</vt:lpstr>
      <vt:lpstr>Executive Sponsors</vt:lpstr>
      <vt:lpstr>Business Analysis</vt:lpstr>
      <vt:lpstr>Shadow Organizations</vt:lpstr>
      <vt:lpstr>Recommendations</vt:lpstr>
      <vt:lpstr>Next Steps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Project Management in an Educational Environment</dc:title>
  <dc:creator>PHELPS, TOBE</dc:creator>
  <cp:lastModifiedBy>TOBE PHELPS</cp:lastModifiedBy>
  <cp:revision>12</cp:revision>
  <dcterms:created xsi:type="dcterms:W3CDTF">2016-10-26T19:13:06Z</dcterms:created>
  <dcterms:modified xsi:type="dcterms:W3CDTF">2016-11-03T04:39:43Z</dcterms:modified>
</cp:coreProperties>
</file>