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56" r:id="rId2"/>
    <p:sldId id="258" r:id="rId3"/>
    <p:sldId id="260" r:id="rId4"/>
    <p:sldId id="276" r:id="rId5"/>
    <p:sldId id="261" r:id="rId6"/>
    <p:sldId id="265" r:id="rId7"/>
    <p:sldId id="266" r:id="rId8"/>
    <p:sldId id="267" r:id="rId9"/>
    <p:sldId id="264" r:id="rId10"/>
    <p:sldId id="320" r:id="rId11"/>
    <p:sldId id="278" r:id="rId12"/>
    <p:sldId id="262" r:id="rId13"/>
    <p:sldId id="270" r:id="rId14"/>
    <p:sldId id="271" r:id="rId15"/>
    <p:sldId id="272" r:id="rId16"/>
    <p:sldId id="295" r:id="rId17"/>
    <p:sldId id="263" r:id="rId18"/>
    <p:sldId id="277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73" r:id="rId30"/>
    <p:sldId id="296" r:id="rId31"/>
    <p:sldId id="317" r:id="rId32"/>
    <p:sldId id="310" r:id="rId33"/>
    <p:sldId id="318" r:id="rId34"/>
    <p:sldId id="319" r:id="rId35"/>
    <p:sldId id="300" r:id="rId36"/>
    <p:sldId id="299" r:id="rId37"/>
    <p:sldId id="303" r:id="rId38"/>
    <p:sldId id="274" r:id="rId39"/>
    <p:sldId id="305" r:id="rId40"/>
    <p:sldId id="309" r:id="rId41"/>
    <p:sldId id="275" r:id="rId42"/>
    <p:sldId id="324" r:id="rId43"/>
    <p:sldId id="289" r:id="rId44"/>
    <p:sldId id="314" r:id="rId45"/>
    <p:sldId id="312" r:id="rId46"/>
    <p:sldId id="307" r:id="rId47"/>
    <p:sldId id="302" r:id="rId48"/>
    <p:sldId id="321" r:id="rId49"/>
    <p:sldId id="325" r:id="rId50"/>
    <p:sldId id="308" r:id="rId51"/>
    <p:sldId id="326" r:id="rId52"/>
    <p:sldId id="327" r:id="rId53"/>
    <p:sldId id="290" r:id="rId54"/>
    <p:sldId id="313" r:id="rId55"/>
    <p:sldId id="315" r:id="rId56"/>
    <p:sldId id="316" r:id="rId57"/>
    <p:sldId id="298" r:id="rId58"/>
    <p:sldId id="323" r:id="rId59"/>
    <p:sldId id="293" r:id="rId60"/>
    <p:sldId id="311" r:id="rId61"/>
    <p:sldId id="329" r:id="rId62"/>
    <p:sldId id="330" r:id="rId63"/>
    <p:sldId id="268" r:id="rId64"/>
    <p:sldId id="304" r:id="rId65"/>
    <p:sldId id="259" r:id="rId66"/>
    <p:sldId id="301" r:id="rId67"/>
    <p:sldId id="328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0C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71"/>
    <p:restoredTop sz="94613"/>
  </p:normalViewPr>
  <p:slideViewPr>
    <p:cSldViewPr snapToGrid="0" snapToObjects="1">
      <p:cViewPr varScale="1">
        <p:scale>
          <a:sx n="92" d="100"/>
          <a:sy n="92" d="100"/>
        </p:scale>
        <p:origin x="176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04179-64AF-B54B-ABD3-B6E12CEE2C34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B2DF1-62AD-7242-9804-E9BD6F17E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you know, the</a:t>
            </a:r>
            <a:r>
              <a:rPr lang="en-US" baseline="0" dirty="0" smtClean="0"/>
              <a:t> only thing guaranteed to make a successful presentation is cute cats.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95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do it, yet, check out the next slide</a:t>
            </a:r>
            <a:r>
              <a:rPr lang="en-US" baseline="0" dirty="0" smtClean="0"/>
              <a:t> first!!!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33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Demo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35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</a:t>
            </a:r>
            <a:r>
              <a:rPr lang="en-US" baseline="0" dirty="0" smtClean="0"/>
              <a:t> 2.0 uses binary frames, not plain text. </a:t>
            </a:r>
            <a:r>
              <a:rPr lang="en-US" dirty="0" smtClean="0"/>
              <a:t>🤔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50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01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skip through these. They’re here as</a:t>
            </a:r>
            <a:r>
              <a:rPr lang="en-US" baseline="0" dirty="0" smtClean="0"/>
              <a:t> a reference.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62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But, let’s demo</a:t>
            </a:r>
            <a:r>
              <a:rPr lang="en-US" baseline="0" dirty="0" smtClean="0"/>
              <a:t> this one!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9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Oof</a:t>
            </a:r>
            <a:r>
              <a:rPr lang="en-US" dirty="0" smtClean="0"/>
              <a:t>, we need to demo this one! https://</a:t>
            </a:r>
            <a:r>
              <a:rPr lang="en-US" dirty="0" err="1" smtClean="0"/>
              <a:t>httpbin.org</a:t>
            </a:r>
            <a:r>
              <a:rPr lang="en-US" dirty="0" smtClean="0"/>
              <a:t>/post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26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027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5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63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REST</a:t>
            </a:r>
            <a:r>
              <a:rPr lang="en-US" baseline="0" dirty="0" smtClean="0"/>
              <a:t> is emphasized because we will be talking about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85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72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784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We’re not going too deeply into</a:t>
            </a:r>
            <a:r>
              <a:rPr lang="en-US" baseline="0" dirty="0" smtClean="0"/>
              <a:t> cookies here. The main idea is that there’s a Cookie header.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16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here for review.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145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know, I have no</a:t>
            </a:r>
            <a:r>
              <a:rPr lang="en-US" baseline="0" dirty="0" smtClean="0"/>
              <a:t> shame.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2455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500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examples of files</a:t>
            </a:r>
            <a:r>
              <a:rPr lang="en-US" baseline="0" dirty="0" smtClean="0"/>
              <a:t> that are retrieved that might be familiar to you.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014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</a:t>
            </a:r>
            <a:r>
              <a:rPr lang="en-US" baseline="0" dirty="0" smtClean="0"/>
              <a:t> introduces the methods; click through to get their meanings.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68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</a:t>
            </a:r>
            <a:r>
              <a:rPr lang="en-US" baseline="0" dirty="0" smtClean="0"/>
              <a:t> introduces the methods; click through to get their meanings.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803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</a:t>
            </a:r>
            <a:r>
              <a:rPr lang="en-US" baseline="0" dirty="0" smtClean="0"/>
              <a:t> introduces the methods; click through to get their meanings.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V2.0 is grayed out because we won’t be talking about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90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‘Record’ is used loosely here. I tend to think</a:t>
            </a:r>
            <a:r>
              <a:rPr lang="en-US" baseline="0" dirty="0" smtClean="0"/>
              <a:t> of REST in terms of CRUD.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55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‘Record’ is used loosely here. I tend to think</a:t>
            </a:r>
            <a:r>
              <a:rPr lang="en-US" baseline="0" dirty="0" smtClean="0"/>
              <a:t> of REST in terms of CRUD.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220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‘Record’ is used loosely here. I tend to think</a:t>
            </a:r>
            <a:r>
              <a:rPr lang="en-US" baseline="0" dirty="0" smtClean="0"/>
              <a:t> of REST in terms of CRUD.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38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 know, I have no</a:t>
            </a:r>
            <a:r>
              <a:rPr lang="en-US" baseline="0" smtClean="0"/>
              <a:t> shame.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1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browser will get the page, start to scan it for other things to get (CSS, scripts, images, etc.). Then it will begin getting those resources.</a:t>
            </a:r>
          </a:p>
          <a:p>
            <a:r>
              <a:rPr lang="en-US" baseline="0" dirty="0" smtClean="0"/>
              <a:t>I won’t be going into how connection are made, how binary files are negotiated, or how streams work (because I don’t know!!!)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4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browser will get the page, start to scan it for other things to get (CSS, scripts, images, etc.). Then it will begin getting those resources.</a:t>
            </a:r>
          </a:p>
          <a:p>
            <a:r>
              <a:rPr lang="en-US" baseline="0" dirty="0" smtClean="0"/>
              <a:t>I won’t be going into how connection are made, how binary files are negotiated, or how streams work (because I don’t know!!!)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17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94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There’s no Body for a</a:t>
            </a:r>
            <a:r>
              <a:rPr lang="en-US" baseline="0" dirty="0" smtClean="0"/>
              <a:t> GET. We’ll cover Request Bodies soon, though!</a:t>
            </a:r>
          </a:p>
          <a:p>
            <a:r>
              <a:rPr lang="en-US" baseline="0" dirty="0" smtClean="0"/>
              <a:t>Note the linefeeds</a:t>
            </a:r>
            <a:r>
              <a:rPr lang="en-US" baseline="0" dirty="0" smtClean="0"/>
              <a:t>! They’re part of the request.</a:t>
            </a:r>
            <a:endParaRPr lang="en-US" baseline="0" dirty="0" smtClean="0"/>
          </a:p>
          <a:p>
            <a:r>
              <a:rPr lang="en-US" baseline="0" dirty="0" smtClean="0"/>
              <a:t>Remember: this is plain text.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15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Body</a:t>
            </a:r>
            <a:r>
              <a:rPr lang="en-US" baseline="0" dirty="0" smtClean="0"/>
              <a:t> is optional here, too.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79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the newlines!</a:t>
            </a:r>
            <a:r>
              <a:rPr lang="en-US" baseline="0" dirty="0" smtClean="0"/>
              <a:t> They’re part of the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B2DF1-62AD-7242-9804-E9BD6F17E1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3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CD83-B930-6C4F-877A-9F9926FEAC41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18EB6-2C4F-E246-B47D-E42FA3648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6239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CD83-B930-6C4F-877A-9F9926FEAC41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18EB6-2C4F-E246-B47D-E42FA3648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00226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CD83-B930-6C4F-877A-9F9926FEAC41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18EB6-2C4F-E246-B47D-E42FA3648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48037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CD83-B930-6C4F-877A-9F9926FEAC41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18EB6-2C4F-E246-B47D-E42FA3648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39658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CD83-B930-6C4F-877A-9F9926FEAC41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18EB6-2C4F-E246-B47D-E42FA3648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92707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CD83-B930-6C4F-877A-9F9926FEAC41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18EB6-2C4F-E246-B47D-E42FA3648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3956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CD83-B930-6C4F-877A-9F9926FEAC41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18EB6-2C4F-E246-B47D-E42FA3648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10631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CD83-B930-6C4F-877A-9F9926FEAC41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18EB6-2C4F-E246-B47D-E42FA3648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91173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CD83-B930-6C4F-877A-9F9926FEAC41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18EB6-2C4F-E246-B47D-E42FA3648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13848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CD83-B930-6C4F-877A-9F9926FEAC41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18EB6-2C4F-E246-B47D-E42FA3648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03548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CD83-B930-6C4F-877A-9F9926FEAC41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18EB6-2C4F-E246-B47D-E42FA3648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852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ECD83-B930-6C4F-877A-9F9926FEAC41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18EB6-2C4F-E246-B47D-E42FA3648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st_of_HTTP_status_codes#1xx_Informational_response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hyperlink" Target="http://myservice/Person/" TargetMode="External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tapitutorial.com/httpstatuscodes.html" TargetMode="External"/><Relationship Id="rId4" Type="http://schemas.openxmlformats.org/officeDocument/2006/relationships/hyperlink" Target="https://en.wikipedia.org/wiki/Representational_state_transfer" TargetMode="External"/><Relationship Id="rId5" Type="http://schemas.openxmlformats.org/officeDocument/2006/relationships/hyperlink" Target="https://restfulapi.net/" TargetMode="External"/><Relationship Id="rId6" Type="http://schemas.openxmlformats.org/officeDocument/2006/relationships/hyperlink" Target="https://www.restapitutorial.com/lessons/restquicktips.html" TargetMode="External"/><Relationship Id="rId7" Type="http://schemas.openxmlformats.org/officeDocument/2006/relationships/hyperlink" Target="https://thecatapi.com/" TargetMode="External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2356803"/>
            <a:ext cx="6096000" cy="2387600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Refresher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259" y="70681"/>
            <a:ext cx="4989958" cy="3287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59" y="3980354"/>
            <a:ext cx="3730305" cy="2252279"/>
          </a:xfrm>
          <a:prstGeom prst="rect">
            <a:avLst/>
          </a:prstGeom>
        </p:spPr>
      </p:pic>
      <p:sp>
        <p:nvSpPr>
          <p:cNvPr id="6" name="Explosion 2 5"/>
          <p:cNvSpPr/>
          <p:nvPr/>
        </p:nvSpPr>
        <p:spPr>
          <a:xfrm>
            <a:off x="5219700" y="4350327"/>
            <a:ext cx="4800600" cy="23003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Gotham Book" charset="0"/>
                <a:ea typeface="Gotham Book" charset="0"/>
                <a:cs typeface="Gotham Book" charset="0"/>
              </a:rPr>
              <a:t>Now with REST!</a:t>
            </a:r>
          </a:p>
        </p:txBody>
      </p:sp>
    </p:spTree>
    <p:extLst>
      <p:ext uri="{BB962C8B-B14F-4D97-AF65-F5344CB8AC3E}">
        <p14:creationId xmlns:p14="http://schemas.microsoft.com/office/powerpoint/2010/main" val="14425227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Caveat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I’ll 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be doing some hand waving through network connections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, encrypted connections (SSL), 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binary files, streaming, etc.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4307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Please note that in the following slides, the transactions are in plain text!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4160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Request - Format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5272" y="2816352"/>
            <a:ext cx="6608619" cy="56415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Courier New" charset="0"/>
                <a:ea typeface="Courier New" charset="0"/>
                <a:cs typeface="Courier New" charset="0"/>
              </a:rPr>
              <a:t>METHOD path HTTP Version</a:t>
            </a:r>
            <a:endParaRPr lang="en-US" sz="3200" dirty="0">
              <a:latin typeface="Courier New" charset="0"/>
              <a:ea typeface="Courier New" charset="0"/>
              <a:cs typeface="Courier New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2355272" y="3380509"/>
            <a:ext cx="6608619" cy="92825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dirty="0" smtClean="0">
                <a:latin typeface="Courier New" charset="0"/>
                <a:ea typeface="Courier New" charset="0"/>
                <a:cs typeface="Courier New" charset="0"/>
              </a:rPr>
              <a:t>Headers...</a:t>
            </a:r>
            <a:endParaRPr lang="en-US" sz="32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355272" y="4308764"/>
            <a:ext cx="6608619" cy="92825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dirty="0" smtClean="0">
                <a:latin typeface="Courier New" charset="0"/>
                <a:ea typeface="Courier New" charset="0"/>
                <a:cs typeface="Courier New" charset="0"/>
              </a:rPr>
              <a:t>Body...</a:t>
            </a:r>
            <a:endParaRPr lang="en-US" sz="3200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282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Request - Example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5272" y="2816352"/>
            <a:ext cx="6608619" cy="564158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Courier New" charset="0"/>
                <a:ea typeface="Courier New" charset="0"/>
                <a:cs typeface="Courier New" charset="0"/>
              </a:rPr>
              <a:t>GET / HTTP/1.1</a:t>
            </a:r>
            <a:r>
              <a:rPr lang="en-US" sz="3200" dirty="0"/>
              <a:t> ⏎</a:t>
            </a:r>
            <a:endParaRPr lang="en-US" sz="3200" dirty="0">
              <a:latin typeface="Courier New" charset="0"/>
              <a:ea typeface="Courier New" charset="0"/>
              <a:cs typeface="Courier New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2355272" y="3380509"/>
            <a:ext cx="6608619" cy="12191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latin typeface="Courier New" charset="0"/>
                <a:ea typeface="Courier New" charset="0"/>
                <a:cs typeface="Courier New" charset="0"/>
              </a:rPr>
              <a:t>Host: </a:t>
            </a:r>
            <a:r>
              <a:rPr lang="en-US" sz="3200" dirty="0" err="1" smtClean="0">
                <a:latin typeface="Courier New" charset="0"/>
                <a:ea typeface="Courier New" charset="0"/>
                <a:cs typeface="Courier New" charset="0"/>
              </a:rPr>
              <a:t>www.php.net</a:t>
            </a:r>
            <a:r>
              <a:rPr lang="en-US" sz="3200" dirty="0"/>
              <a:t> </a:t>
            </a:r>
            <a:r>
              <a:rPr lang="en-US" sz="3200" dirty="0" smtClean="0"/>
              <a:t>⏎</a:t>
            </a:r>
          </a:p>
          <a:p>
            <a:pPr marL="0" indent="0">
              <a:buNone/>
            </a:pPr>
            <a:r>
              <a:rPr lang="en-US" sz="3200" dirty="0"/>
              <a:t>⏎</a:t>
            </a:r>
            <a:endParaRPr lang="en-US" sz="3200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1614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Response - Format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22764"/>
            <a:ext cx="10515600" cy="557746"/>
          </a:xfrm>
          <a:ln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 smtClean="0">
                <a:latin typeface="Courier New" charset="0"/>
                <a:ea typeface="Courier New" charset="0"/>
                <a:cs typeface="Courier New" charset="0"/>
              </a:rPr>
              <a:t>&lt;HTTP Version&gt; &lt;Status Code&gt; &lt;Status Message&gt;</a:t>
            </a:r>
            <a:endParaRPr lang="en-US" sz="3200" dirty="0">
              <a:latin typeface="Courier New" charset="0"/>
              <a:ea typeface="Courier New" charset="0"/>
              <a:cs typeface="Courier New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3394365"/>
            <a:ext cx="10515600" cy="120534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dirty="0" smtClean="0">
                <a:latin typeface="Courier New" charset="0"/>
                <a:ea typeface="Courier New" charset="0"/>
                <a:cs typeface="Courier New" charset="0"/>
              </a:rPr>
              <a:t>Headers...</a:t>
            </a:r>
            <a:endParaRPr lang="en-US" sz="32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4613564"/>
            <a:ext cx="10515600" cy="120534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dirty="0" smtClean="0">
                <a:latin typeface="Courier New" charset="0"/>
                <a:ea typeface="Courier New" charset="0"/>
                <a:cs typeface="Courier New" charset="0"/>
              </a:rPr>
              <a:t>Body...</a:t>
            </a:r>
            <a:endParaRPr lang="en-US" sz="3200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7271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Response - Example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2"/>
            <a:ext cx="10342417" cy="564158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Courier New" charset="0"/>
                <a:ea typeface="Courier New" charset="0"/>
                <a:cs typeface="Courier New" charset="0"/>
              </a:rPr>
              <a:t>HTTP/1.1 200 OK</a:t>
            </a:r>
            <a:r>
              <a:rPr lang="en-US" sz="3200" dirty="0"/>
              <a:t> ⏎</a:t>
            </a:r>
            <a:endParaRPr lang="en-US" sz="3200" dirty="0">
              <a:latin typeface="Courier New" charset="0"/>
              <a:ea typeface="Courier New" charset="0"/>
              <a:cs typeface="Courier New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3380509"/>
            <a:ext cx="10342417" cy="13993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Date: Mon, 08 Oct 2018 20:49:08 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GMT</a:t>
            </a:r>
            <a:r>
              <a:rPr lang="en-US" sz="2400" dirty="0"/>
              <a:t> ⏎ 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/>
            </a:r>
            <a:b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Server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: Apache/2.4.6 (CentOS) 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OpenSSL/1.0.2k-fips</a:t>
            </a:r>
            <a:r>
              <a:rPr lang="en-US" sz="2400" dirty="0"/>
              <a:t> ⏎ 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/>
            </a:r>
            <a:b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X-Powered-By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: 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PHP/7.1.10</a:t>
            </a:r>
            <a:r>
              <a:rPr lang="en-US" sz="2400" dirty="0"/>
              <a:t> ⏎ 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/>
            </a:r>
            <a:b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2400" dirty="0"/>
              <a:t> ⏎</a:t>
            </a:r>
            <a:endParaRPr lang="en-US" sz="2400" dirty="0" smtClean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199" y="4779817"/>
            <a:ext cx="10342417" cy="151014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&lt;!DOCTYPE html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&gt;</a:t>
            </a:r>
            <a:b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&lt;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html </a:t>
            </a:r>
            <a:r>
              <a:rPr lang="en-US" sz="2400" dirty="0" err="1">
                <a:latin typeface="Courier New" charset="0"/>
                <a:ea typeface="Courier New" charset="0"/>
                <a:cs typeface="Courier New" charset="0"/>
              </a:rPr>
              <a:t>xmlns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="http://www.w3.org/1999/</a:t>
            </a:r>
            <a:r>
              <a:rPr lang="en-US" sz="2400" dirty="0" err="1">
                <a:latin typeface="Courier New" charset="0"/>
                <a:ea typeface="Courier New" charset="0"/>
                <a:cs typeface="Courier New" charset="0"/>
              </a:rPr>
              <a:t>xhtml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" </a:t>
            </a:r>
            <a:r>
              <a:rPr lang="en-US" sz="2400" dirty="0" err="1">
                <a:latin typeface="Courier New" charset="0"/>
                <a:ea typeface="Courier New" charset="0"/>
                <a:cs typeface="Courier New" charset="0"/>
              </a:rPr>
              <a:t>lang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="</a:t>
            </a:r>
            <a:r>
              <a:rPr lang="en-US" sz="2400" dirty="0" err="1">
                <a:latin typeface="Courier New" charset="0"/>
                <a:ea typeface="Courier New" charset="0"/>
                <a:cs typeface="Courier New" charset="0"/>
              </a:rPr>
              <a:t>en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"&gt;</a:t>
            </a:r>
            <a:b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&lt;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head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&gt;</a:t>
            </a:r>
            <a:b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...</a:t>
            </a:r>
            <a:endParaRPr lang="en-US" sz="2400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123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pic>
        <p:nvPicPr>
          <p:cNvPr id="1026" name="Picture 2" descr="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072" y="906652"/>
            <a:ext cx="7633855" cy="595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186553" y="4838290"/>
            <a:ext cx="18807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Tardigrades, </a:t>
            </a:r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also known colloquially as water bears, or moss piglets</a:t>
            </a:r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) are </a:t>
            </a:r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a phylum of water-dwelling, eight-legged, segmented micro-animals.</a:t>
            </a:r>
          </a:p>
        </p:txBody>
      </p:sp>
    </p:spTree>
    <p:extLst>
      <p:ext uri="{BB962C8B-B14F-4D97-AF65-F5344CB8AC3E}">
        <p14:creationId xmlns:p14="http://schemas.microsoft.com/office/powerpoint/2010/main" val="18344061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- Demonstration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Connect to a web site using telnet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Issue </a:t>
            </a:r>
            <a:r>
              <a:rPr lang="en-US" sz="3200" dirty="0">
                <a:latin typeface="Gotham Book" charset="0"/>
                <a:ea typeface="Gotham Book" charset="0"/>
                <a:cs typeface="Gotham Book" charset="0"/>
              </a:rPr>
              <a:t>a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 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proper Request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Examine the Response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Let’s go!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87062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- Demonstration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Oops, first, what’s telnet?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A protocol that allows a user on one computer to connect to another computer and send </a:t>
            </a:r>
            <a:r>
              <a:rPr lang="en-US" sz="3200" b="1" dirty="0" smtClean="0">
                <a:latin typeface="Gotham Book" charset="0"/>
                <a:ea typeface="Gotham Book" charset="0"/>
                <a:cs typeface="Gotham Book" charset="0"/>
              </a:rPr>
              <a:t>plain text</a:t>
            </a:r>
            <a:r>
              <a:rPr lang="en-US" sz="3200" i="1" dirty="0" smtClean="0">
                <a:latin typeface="Gotham Book" charset="0"/>
                <a:ea typeface="Gotham Book" charset="0"/>
                <a:cs typeface="Gotham Book" charset="0"/>
              </a:rPr>
              <a:t> 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between them.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Client/server architecture.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It was </a:t>
            </a:r>
            <a:r>
              <a:rPr lang="en-US" sz="3200" i="1" dirty="0" smtClean="0">
                <a:latin typeface="Gotham Book" charset="0"/>
                <a:ea typeface="Gotham Book" charset="0"/>
                <a:cs typeface="Gotham Book" charset="0"/>
              </a:rPr>
              <a:t>the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 way to connect to remote machines for a long time.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But it’s insecure, and has largely been replaced by ssh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Now, let’s go!</a:t>
            </a:r>
          </a:p>
          <a:p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35510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- Demonstration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That’s all there is to it.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Again: plain text.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Simple.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At least though HTTP 1.1...</a:t>
            </a:r>
          </a:p>
          <a:p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14878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🖖</a:t>
            </a:r>
            <a:endParaRPr lang="en-US" sz="6600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latin typeface="Gotham Book" charset="0"/>
                <a:ea typeface="Gotham Book" charset="0"/>
                <a:cs typeface="Gotham Book" charset="0"/>
              </a:rPr>
              <a:t>Greg </a:t>
            </a:r>
            <a:r>
              <a:rPr lang="es-ES_tradnl" sz="4000" dirty="0" smtClean="0">
                <a:latin typeface="Gotham Book" charset="0"/>
                <a:ea typeface="Gotham Book" charset="0"/>
                <a:cs typeface="Gotham Book" charset="0"/>
              </a:rPr>
              <a:t>Gómez</a:t>
            </a:r>
          </a:p>
          <a:p>
            <a:pPr marL="0" indent="0" algn="ctr">
              <a:buNone/>
            </a:pPr>
            <a:r>
              <a:rPr lang="es-ES_tradnl" sz="4000" dirty="0" smtClean="0">
                <a:latin typeface="Gotham Book" charset="0"/>
                <a:ea typeface="Gotham Book" charset="0"/>
                <a:cs typeface="Gotham Book" charset="0"/>
              </a:rPr>
              <a:t>Web Developer</a:t>
            </a:r>
          </a:p>
          <a:p>
            <a:pPr marL="0" indent="0" algn="ctr">
              <a:buNone/>
            </a:pPr>
            <a:r>
              <a:rPr lang="es-ES_tradnl" sz="4000" dirty="0" smtClean="0">
                <a:latin typeface="Gotham Book" charset="0"/>
                <a:ea typeface="Gotham Book" charset="0"/>
                <a:cs typeface="Gotham Book" charset="0"/>
              </a:rPr>
              <a:t>UNM IT</a:t>
            </a:r>
          </a:p>
          <a:p>
            <a:pPr marL="0" indent="0" algn="ctr">
              <a:buNone/>
            </a:pPr>
            <a:r>
              <a:rPr lang="es-ES_tradnl" sz="4000" dirty="0" err="1" smtClean="0">
                <a:latin typeface="Gotham Book" charset="0"/>
                <a:ea typeface="Gotham Book" charset="0"/>
                <a:cs typeface="Gotham Book" charset="0"/>
              </a:rPr>
              <a:t>gogogo@unm.edu</a:t>
            </a:r>
            <a:endParaRPr lang="en-US" sz="40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0715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Request Methods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3359727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GET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HEAD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POST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PUT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5697681" y="2795984"/>
            <a:ext cx="3359727" cy="3360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DELETE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CONNECT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OPTIONS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TRACE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6306196"/>
            <a:ext cx="7610417" cy="535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latin typeface="Gotham Book" charset="0"/>
                <a:ea typeface="Gotham Book" charset="0"/>
                <a:cs typeface="Gotham Book" charset="0"/>
              </a:rPr>
              <a:t>https://</a:t>
            </a:r>
            <a:r>
              <a:rPr lang="en-US" sz="1600" dirty="0" err="1">
                <a:latin typeface="Gotham Book" charset="0"/>
                <a:ea typeface="Gotham Book" charset="0"/>
                <a:cs typeface="Gotham Book" charset="0"/>
              </a:rPr>
              <a:t>tools.ietf.org</a:t>
            </a:r>
            <a:r>
              <a:rPr lang="en-US" sz="1600" dirty="0">
                <a:latin typeface="Gotham Book" charset="0"/>
                <a:ea typeface="Gotham Book" charset="0"/>
                <a:cs typeface="Gotham Book" charset="0"/>
              </a:rPr>
              <a:t>/html/rfc7231#section-4</a:t>
            </a:r>
          </a:p>
        </p:txBody>
      </p:sp>
    </p:spTree>
    <p:extLst>
      <p:ext uri="{BB962C8B-B14F-4D97-AF65-F5344CB8AC3E}">
        <p14:creationId xmlns:p14="http://schemas.microsoft.com/office/powerpoint/2010/main" val="15527470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Request Methods - GET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2119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Gotham Book" charset="0"/>
                <a:ea typeface="Gotham Book" charset="0"/>
                <a:cs typeface="Gotham Book" charset="0"/>
              </a:rPr>
              <a:t>The GET method requests transfer of a current selected representation for the target resource.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838200" y="6299263"/>
            <a:ext cx="37989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Gotham Book" charset="0"/>
                <a:ea typeface="Gotham Book" charset="0"/>
                <a:cs typeface="Gotham Book" charset="0"/>
              </a:rPr>
              <a:t>https://</a:t>
            </a:r>
            <a:r>
              <a:rPr lang="en-US" sz="1600" dirty="0" err="1">
                <a:latin typeface="Gotham Book" charset="0"/>
                <a:ea typeface="Gotham Book" charset="0"/>
                <a:cs typeface="Gotham Book" charset="0"/>
              </a:rPr>
              <a:t>tools.ietf.org</a:t>
            </a:r>
            <a:r>
              <a:rPr lang="en-US" sz="1600" dirty="0">
                <a:latin typeface="Gotham Book" charset="0"/>
                <a:ea typeface="Gotham Book" charset="0"/>
                <a:cs typeface="Gotham Book" charset="0"/>
              </a:rPr>
              <a:t>/html/rfc7231#section-4</a:t>
            </a:r>
          </a:p>
        </p:txBody>
      </p:sp>
    </p:spTree>
    <p:extLst>
      <p:ext uri="{BB962C8B-B14F-4D97-AF65-F5344CB8AC3E}">
        <p14:creationId xmlns:p14="http://schemas.microsoft.com/office/powerpoint/2010/main" val="14247075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Request Methods - HEAD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2119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Gotham Book" charset="0"/>
                <a:ea typeface="Gotham Book" charset="0"/>
                <a:cs typeface="Gotham Book" charset="0"/>
              </a:rPr>
              <a:t>The HEAD method is identical to GET except that the server MUST NOT send a message body in the response (i.e., the response terminates at the end of the header section).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838200" y="5218606"/>
            <a:ext cx="4404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tools.ietf.org</a:t>
            </a:r>
            <a:r>
              <a:rPr lang="en-US" dirty="0"/>
              <a:t>/html/rfc7231#section-4</a:t>
            </a:r>
          </a:p>
        </p:txBody>
      </p:sp>
    </p:spTree>
    <p:extLst>
      <p:ext uri="{BB962C8B-B14F-4D97-AF65-F5344CB8AC3E}">
        <p14:creationId xmlns:p14="http://schemas.microsoft.com/office/powerpoint/2010/main" val="17975277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Request Methods - POST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2119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Gotham Book" charset="0"/>
                <a:ea typeface="Gotham Book" charset="0"/>
                <a:cs typeface="Gotham Book" charset="0"/>
              </a:rPr>
              <a:t>The POST method requests that the target resource process the representation enclosed in the request according to the resource's own specific semantics</a:t>
            </a:r>
            <a:r>
              <a:rPr lang="en-US" sz="3200" dirty="0"/>
              <a:t>.</a:t>
            </a:r>
            <a:endParaRPr lang="en-US" sz="3200" dirty="0" smtClean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838200" y="5218606"/>
            <a:ext cx="4404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tools.ietf.org</a:t>
            </a:r>
            <a:r>
              <a:rPr lang="en-US" dirty="0"/>
              <a:t>/html/rfc7231#section-4</a:t>
            </a:r>
          </a:p>
        </p:txBody>
      </p:sp>
    </p:spTree>
    <p:extLst>
      <p:ext uri="{BB962C8B-B14F-4D97-AF65-F5344CB8AC3E}">
        <p14:creationId xmlns:p14="http://schemas.microsoft.com/office/powerpoint/2010/main" val="19360582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Request Methods - PUT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2119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Gotham Book" charset="0"/>
                <a:ea typeface="Gotham Book" charset="0"/>
                <a:cs typeface="Gotham Book" charset="0"/>
              </a:rPr>
              <a:t>The PUT method requests that the state of the target resource be created or replaced with the state defined by the representation enclosed in the request message payload.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838200" y="5218606"/>
            <a:ext cx="4404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tools.ietf.org</a:t>
            </a:r>
            <a:r>
              <a:rPr lang="en-US" dirty="0"/>
              <a:t>/html/rfc7231#section-4</a:t>
            </a:r>
          </a:p>
        </p:txBody>
      </p:sp>
    </p:spTree>
    <p:extLst>
      <p:ext uri="{BB962C8B-B14F-4D97-AF65-F5344CB8AC3E}">
        <p14:creationId xmlns:p14="http://schemas.microsoft.com/office/powerpoint/2010/main" val="21181716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Request Methods - DELETE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2119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Gotham Book" charset="0"/>
                <a:ea typeface="Gotham Book" charset="0"/>
                <a:cs typeface="Gotham Book" charset="0"/>
              </a:rPr>
              <a:t>The DELETE method requests that the origin server remove the association between the target resource and its current functionality.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838200" y="5218606"/>
            <a:ext cx="4404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tools.ietf.org</a:t>
            </a:r>
            <a:r>
              <a:rPr lang="en-US" dirty="0"/>
              <a:t>/html/rfc7231#section-4</a:t>
            </a:r>
          </a:p>
        </p:txBody>
      </p:sp>
    </p:spTree>
    <p:extLst>
      <p:ext uri="{BB962C8B-B14F-4D97-AF65-F5344CB8AC3E}">
        <p14:creationId xmlns:p14="http://schemas.microsoft.com/office/powerpoint/2010/main" val="16008759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Request Methods - CONNECT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21193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Gotham Book" charset="0"/>
                <a:ea typeface="Gotham Book" charset="0"/>
                <a:cs typeface="Gotham Book" charset="0"/>
              </a:rPr>
              <a:t>The CONNECT method requests that the recipient establish a tunnel to the destination origin server identified by the request-target and, if successful, thereafter restrict its behavior to blind forwarding of packets, in both directions, until the tunnel is closed.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838200" y="5218606"/>
            <a:ext cx="4404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tools.ietf.org</a:t>
            </a:r>
            <a:r>
              <a:rPr lang="en-US" dirty="0"/>
              <a:t>/html/rfc7231#section-4</a:t>
            </a:r>
          </a:p>
        </p:txBody>
      </p:sp>
    </p:spTree>
    <p:extLst>
      <p:ext uri="{BB962C8B-B14F-4D97-AF65-F5344CB8AC3E}">
        <p14:creationId xmlns:p14="http://schemas.microsoft.com/office/powerpoint/2010/main" val="6663086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Request Methods - OPTIONS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2119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Gotham Book" charset="0"/>
                <a:ea typeface="Gotham Book" charset="0"/>
                <a:cs typeface="Gotham Book" charset="0"/>
              </a:rPr>
              <a:t>The OPTIONS method requests information about the communication options available for the target resource, at either the origin server or an intervening intermediary.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838200" y="5218606"/>
            <a:ext cx="4404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tools.ietf.org</a:t>
            </a:r>
            <a:r>
              <a:rPr lang="en-US" dirty="0"/>
              <a:t>/html/rfc7231#section-4</a:t>
            </a:r>
          </a:p>
        </p:txBody>
      </p:sp>
    </p:spTree>
    <p:extLst>
      <p:ext uri="{BB962C8B-B14F-4D97-AF65-F5344CB8AC3E}">
        <p14:creationId xmlns:p14="http://schemas.microsoft.com/office/powerpoint/2010/main" val="12314187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Request Methods - TRACE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2119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Gotham Book" charset="0"/>
                <a:ea typeface="Gotham Book" charset="0"/>
                <a:cs typeface="Gotham Book" charset="0"/>
              </a:rPr>
              <a:t>The TRACE method requests a remote, application-level loop-back of the request message.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838200" y="5218606"/>
            <a:ext cx="4404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tools.ietf.org</a:t>
            </a:r>
            <a:r>
              <a:rPr lang="en-US" dirty="0"/>
              <a:t>/html/rfc7231#section-4</a:t>
            </a:r>
          </a:p>
        </p:txBody>
      </p:sp>
    </p:spTree>
    <p:extLst>
      <p:ext uri="{BB962C8B-B14F-4D97-AF65-F5344CB8AC3E}">
        <p14:creationId xmlns:p14="http://schemas.microsoft.com/office/powerpoint/2010/main" val="4667097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- Cookies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It’s 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just a header, after all.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Just keep in mind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 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HTTP is stateless. So, cookies are used to persist state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.</a:t>
            </a:r>
            <a:endParaRPr lang="en-US" sz="3200" dirty="0" smtClean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95350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Overview Of Today’s Presentation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Gotham Book" charset="0"/>
                <a:ea typeface="Gotham Book" charset="0"/>
                <a:cs typeface="Gotham Book" charset="0"/>
              </a:rPr>
              <a:t>HTTP</a:t>
            </a:r>
          </a:p>
          <a:p>
            <a:r>
              <a:rPr lang="en-US" sz="3600" dirty="0" smtClean="0">
                <a:latin typeface="Gotham Book" charset="0"/>
                <a:ea typeface="Gotham Book" charset="0"/>
                <a:cs typeface="Gotham Book" charset="0"/>
              </a:rPr>
              <a:t>REST</a:t>
            </a:r>
            <a:endParaRPr lang="en-US" sz="36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06772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768" y="914400"/>
            <a:ext cx="378774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22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768" y="914400"/>
            <a:ext cx="3787743" cy="5943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38946" y="1237785"/>
            <a:ext cx="33119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Her Royal Highness </a:t>
            </a:r>
            <a:r>
              <a:rPr lang="en-US" sz="3200" dirty="0" err="1" smtClean="0">
                <a:latin typeface="Gotham Book" charset="0"/>
                <a:ea typeface="Gotham Book" charset="0"/>
                <a:cs typeface="Gotham Book" charset="0"/>
              </a:rPr>
              <a:t>Xochiqueztal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 “</a:t>
            </a:r>
            <a:r>
              <a:rPr lang="en-US" sz="3200" dirty="0" err="1" smtClean="0">
                <a:latin typeface="Gotham Book" charset="0"/>
                <a:ea typeface="Gotham Book" charset="0"/>
                <a:cs typeface="Gotham Book" charset="0"/>
              </a:rPr>
              <a:t>Xochi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” “</a:t>
            </a:r>
            <a:r>
              <a:rPr lang="en-US" sz="3200" dirty="0" err="1" smtClean="0">
                <a:latin typeface="Gotham Book" charset="0"/>
                <a:ea typeface="Gotham Book" charset="0"/>
                <a:cs typeface="Gotham Book" charset="0"/>
              </a:rPr>
              <a:t>Lala</a:t>
            </a:r>
            <a:r>
              <a:rPr lang="en-US" sz="3200" dirty="0">
                <a:latin typeface="Gotham Book" charset="0"/>
                <a:ea typeface="Gotham Book" charset="0"/>
                <a:cs typeface="Gotham Book" charset="0"/>
              </a:rPr>
              <a:t>” </a:t>
            </a:r>
            <a:r>
              <a:rPr lang="en-US" sz="3200" dirty="0" err="1">
                <a:latin typeface="Gotham Book" charset="0"/>
                <a:ea typeface="Gotham Book" charset="0"/>
                <a:cs typeface="Gotham Book" charset="0"/>
              </a:rPr>
              <a:t>MacLalavich</a:t>
            </a:r>
            <a:r>
              <a:rPr lang="en-US" sz="3200" dirty="0">
                <a:latin typeface="Gotham Book" charset="0"/>
                <a:ea typeface="Gotham Book" charset="0"/>
                <a:cs typeface="Gotham Book" charset="0"/>
              </a:rPr>
              <a:t> Gómez  </a:t>
            </a:r>
          </a:p>
        </p:txBody>
      </p:sp>
    </p:spTree>
    <p:extLst>
      <p:ext uri="{BB962C8B-B14F-4D97-AF65-F5344CB8AC3E}">
        <p14:creationId xmlns:p14="http://schemas.microsoft.com/office/powerpoint/2010/main" val="17083394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Response Codes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HTTP has a number of response codes, as well.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84804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Response - Format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22764"/>
            <a:ext cx="10515600" cy="557746"/>
          </a:xfrm>
          <a:ln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 smtClean="0">
                <a:latin typeface="Courier New" charset="0"/>
                <a:ea typeface="Courier New" charset="0"/>
                <a:cs typeface="Courier New" charset="0"/>
              </a:rPr>
              <a:t>&lt;HTTP Version&gt; &lt;Status Code&gt; &lt;Status Message&gt;</a:t>
            </a:r>
            <a:endParaRPr lang="en-US" sz="3200" dirty="0">
              <a:latin typeface="Courier New" charset="0"/>
              <a:ea typeface="Courier New" charset="0"/>
              <a:cs typeface="Courier New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3394365"/>
            <a:ext cx="10515600" cy="120534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dirty="0" smtClean="0">
                <a:latin typeface="Courier New" charset="0"/>
                <a:ea typeface="Courier New" charset="0"/>
                <a:cs typeface="Courier New" charset="0"/>
              </a:rPr>
              <a:t>Headers...</a:t>
            </a:r>
            <a:endParaRPr lang="en-US" sz="32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4613564"/>
            <a:ext cx="10515600" cy="120534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dirty="0" smtClean="0">
                <a:latin typeface="Courier New" charset="0"/>
                <a:ea typeface="Courier New" charset="0"/>
                <a:cs typeface="Courier New" charset="0"/>
              </a:rPr>
              <a:t>Body...</a:t>
            </a:r>
            <a:endParaRPr lang="en-US" sz="3200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1384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Response - Example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2"/>
            <a:ext cx="10342417" cy="564158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Courier New" charset="0"/>
                <a:ea typeface="Courier New" charset="0"/>
                <a:cs typeface="Courier New" charset="0"/>
              </a:rPr>
              <a:t>HTTP/1.1 200 OK</a:t>
            </a:r>
            <a:r>
              <a:rPr lang="en-US" sz="3200" dirty="0"/>
              <a:t> ⏎</a:t>
            </a:r>
            <a:endParaRPr lang="en-US" sz="3200" dirty="0">
              <a:latin typeface="Courier New" charset="0"/>
              <a:ea typeface="Courier New" charset="0"/>
              <a:cs typeface="Courier New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3380509"/>
            <a:ext cx="10342417" cy="13993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Date: Mon, 08 Oct 2018 20:49:08 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GMT</a:t>
            </a:r>
            <a:r>
              <a:rPr lang="en-US" sz="2400" dirty="0"/>
              <a:t> ⏎ 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/>
            </a:r>
            <a:b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Server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: Apache/2.4.6 (CentOS) 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OpenSSL/1.0.2k-fips</a:t>
            </a:r>
            <a:r>
              <a:rPr lang="en-US" sz="2400" dirty="0"/>
              <a:t> ⏎ 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/>
            </a:r>
            <a:b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X-Powered-By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: 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PHP/7.1.10</a:t>
            </a:r>
            <a:r>
              <a:rPr lang="en-US" sz="2400" dirty="0"/>
              <a:t> ⏎ 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/>
            </a:r>
            <a:b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2400" dirty="0"/>
              <a:t> ⏎</a:t>
            </a:r>
            <a:endParaRPr lang="en-US" sz="2400" dirty="0" smtClean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199" y="4779817"/>
            <a:ext cx="10342417" cy="151014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&lt;!DOCTYPE html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&gt;</a:t>
            </a:r>
            <a:b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&lt;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html </a:t>
            </a:r>
            <a:r>
              <a:rPr lang="en-US" sz="2400" dirty="0" err="1">
                <a:latin typeface="Courier New" charset="0"/>
                <a:ea typeface="Courier New" charset="0"/>
                <a:cs typeface="Courier New" charset="0"/>
              </a:rPr>
              <a:t>xmlns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="http://www.w3.org/1999/</a:t>
            </a:r>
            <a:r>
              <a:rPr lang="en-US" sz="2400" dirty="0" err="1">
                <a:latin typeface="Courier New" charset="0"/>
                <a:ea typeface="Courier New" charset="0"/>
                <a:cs typeface="Courier New" charset="0"/>
              </a:rPr>
              <a:t>xhtml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" </a:t>
            </a:r>
            <a:r>
              <a:rPr lang="en-US" sz="2400" dirty="0" err="1">
                <a:latin typeface="Courier New" charset="0"/>
                <a:ea typeface="Courier New" charset="0"/>
                <a:cs typeface="Courier New" charset="0"/>
              </a:rPr>
              <a:t>lang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="</a:t>
            </a:r>
            <a:r>
              <a:rPr lang="en-US" sz="2400" dirty="0" err="1">
                <a:latin typeface="Courier New" charset="0"/>
                <a:ea typeface="Courier New" charset="0"/>
                <a:cs typeface="Courier New" charset="0"/>
              </a:rPr>
              <a:t>en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"&gt;</a:t>
            </a:r>
            <a:b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&lt;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head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&gt;</a:t>
            </a:r>
            <a:b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...</a:t>
            </a:r>
            <a:endParaRPr lang="en-US" sz="2400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516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Response Codes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otham Book" charset="0"/>
                <a:ea typeface="Gotham Book" charset="0"/>
                <a:cs typeface="Gotham Book" charset="0"/>
              </a:rPr>
              <a:t>1xx Informational 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response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2xx Success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3xx Redirection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4xx </a:t>
            </a:r>
            <a:r>
              <a:rPr lang="en-US" sz="3200" dirty="0">
                <a:latin typeface="Gotham Book" charset="0"/>
                <a:ea typeface="Gotham Book" charset="0"/>
                <a:cs typeface="Gotham Book" charset="0"/>
              </a:rPr>
              <a:t>Client 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errors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5xx </a:t>
            </a:r>
            <a:r>
              <a:rPr lang="en-US" sz="3200" dirty="0">
                <a:latin typeface="Gotham Book" charset="0"/>
                <a:ea typeface="Gotham Book" charset="0"/>
                <a:cs typeface="Gotham Book" charset="0"/>
              </a:rPr>
              <a:t>Server errors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838200" y="5807630"/>
            <a:ext cx="5579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List_of_HTTP_status_codes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679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Response Codes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The most famous one:</a:t>
            </a:r>
          </a:p>
          <a:p>
            <a:pPr lvl="1"/>
            <a:r>
              <a:rPr lang="en-US" sz="5400" dirty="0" smtClean="0">
                <a:latin typeface="Gotham Book" charset="0"/>
                <a:ea typeface="Gotham Book" charset="0"/>
                <a:cs typeface="Gotham Book" charset="0"/>
              </a:rPr>
              <a:t>404 Not Found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Others:</a:t>
            </a:r>
          </a:p>
          <a:p>
            <a:pPr lvl="1"/>
            <a:r>
              <a:rPr lang="en-US" dirty="0">
                <a:latin typeface="Gotham Book" charset="0"/>
                <a:ea typeface="Gotham Book" charset="0"/>
                <a:cs typeface="Gotham Book" charset="0"/>
                <a:hlinkClick r:id="rId3"/>
              </a:rPr>
              <a:t>https://</a:t>
            </a:r>
            <a:r>
              <a:rPr lang="en-US" dirty="0" err="1">
                <a:latin typeface="Gotham Book" charset="0"/>
                <a:ea typeface="Gotham Book" charset="0"/>
                <a:cs typeface="Gotham Book" charset="0"/>
                <a:hlinkClick r:id="rId3"/>
              </a:rPr>
              <a:t>en.wikipedia.org</a:t>
            </a:r>
            <a:r>
              <a:rPr lang="en-US" dirty="0">
                <a:latin typeface="Gotham Book" charset="0"/>
                <a:ea typeface="Gotham Book" charset="0"/>
                <a:cs typeface="Gotham Book" charset="0"/>
                <a:hlinkClick r:id="rId3"/>
              </a:rPr>
              <a:t>/wiki/List_of_HTTP_status_codes#1xx_Informational_response</a:t>
            </a:r>
            <a:endParaRPr lang="en-US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41330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pic>
        <p:nvPicPr>
          <p:cNvPr id="2050" name="Picture 2" descr="mage result for cute ca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49" y="914400"/>
            <a:ext cx="1141590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5057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REST - Background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Gotham Book" charset="0"/>
                <a:ea typeface="Gotham Book" charset="0"/>
                <a:cs typeface="Gotham Book" charset="0"/>
              </a:rPr>
              <a:t>RE</a:t>
            </a:r>
            <a:r>
              <a:rPr lang="en-US" sz="3200" dirty="0" err="1" smtClean="0">
                <a:latin typeface="Gotham Book" charset="0"/>
                <a:ea typeface="Gotham Book" charset="0"/>
                <a:cs typeface="Gotham Book" charset="0"/>
              </a:rPr>
              <a:t>presentational</a:t>
            </a:r>
            <a:r>
              <a:rPr lang="en-US" sz="3200" b="1" dirty="0" smtClean="0">
                <a:solidFill>
                  <a:srgbClr val="C00000"/>
                </a:solidFill>
                <a:latin typeface="Gotham Book" charset="0"/>
                <a:ea typeface="Gotham Book" charset="0"/>
                <a:cs typeface="Gotham Book" charset="0"/>
              </a:rPr>
              <a:t> S</a:t>
            </a:r>
            <a:r>
              <a:rPr lang="en-US" sz="3200" dirty="0">
                <a:latin typeface="Gotham Book" charset="0"/>
                <a:ea typeface="Gotham Book" charset="0"/>
                <a:cs typeface="Gotham Book" charset="0"/>
              </a:rPr>
              <a:t>tate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Gotham Book" charset="0"/>
                <a:ea typeface="Gotham Book" charset="0"/>
                <a:cs typeface="Gotham Book" charset="0"/>
              </a:rPr>
              <a:t>T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ransfer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A uniform way of implementing web resources.</a:t>
            </a:r>
          </a:p>
          <a:p>
            <a:r>
              <a:rPr lang="en-US" sz="3200" dirty="0">
                <a:latin typeface="Gotham Book" charset="0"/>
                <a:ea typeface="Gotham Book" charset="0"/>
                <a:cs typeface="Gotham Book" charset="0"/>
              </a:rPr>
              <a:t>D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efines how to access them, 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and the responses that are allowed</a:t>
            </a:r>
          </a:p>
          <a:p>
            <a:r>
              <a:rPr lang="en-US" sz="3200" dirty="0">
                <a:latin typeface="Gotham Book" charset="0"/>
                <a:ea typeface="Gotham Book" charset="0"/>
                <a:cs typeface="Gotham Book" charset="0"/>
              </a:rPr>
              <a:t>u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sing HTTP.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694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REST - Background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pic>
        <p:nvPicPr>
          <p:cNvPr id="1026" name="Picture 2" descr="https://upload.wikimedia.org/wikipedia/en/thumb/8/80/Wikipedia-logo-v2.svg/180px-Wikipedia-logo-v2.svg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17" y="2961207"/>
            <a:ext cx="22860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426372" y="2509244"/>
            <a:ext cx="7927428" cy="3751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dirty="0" smtClean="0">
                <a:latin typeface="Gotham Book" charset="0"/>
                <a:ea typeface="Gotham Book" charset="0"/>
                <a:cs typeface="Gotham Book" charset="0"/>
              </a:rPr>
              <a:t>“‘Web resources’ </a:t>
            </a:r>
            <a:r>
              <a:rPr lang="en-US" sz="2000" dirty="0">
                <a:latin typeface="Gotham Book" charset="0"/>
                <a:ea typeface="Gotham Book" charset="0"/>
                <a:cs typeface="Gotham Book" charset="0"/>
              </a:rPr>
              <a:t>were first defined on the World Wide Web as documents or files </a:t>
            </a:r>
            <a:r>
              <a:rPr lang="en-US" sz="2000" b="1" dirty="0">
                <a:latin typeface="Gotham Book" charset="0"/>
                <a:ea typeface="Gotham Book" charset="0"/>
                <a:cs typeface="Gotham Book" charset="0"/>
              </a:rPr>
              <a:t>identified by their URLs</a:t>
            </a:r>
            <a:r>
              <a:rPr lang="en-US" sz="2000" dirty="0">
                <a:latin typeface="Gotham Book" charset="0"/>
                <a:ea typeface="Gotham Book" charset="0"/>
                <a:cs typeface="Gotham Book" charset="0"/>
              </a:rPr>
              <a:t>. However, today they have a much more generic and abstract definition that encompasses </a:t>
            </a:r>
            <a:r>
              <a:rPr lang="en-US" sz="2000" b="1" dirty="0">
                <a:latin typeface="Gotham Book" charset="0"/>
                <a:ea typeface="Gotham Book" charset="0"/>
                <a:cs typeface="Gotham Book" charset="0"/>
              </a:rPr>
              <a:t>every thing or entity that can be identified, named, addressed, or handled, in any way whatsoever, on the web</a:t>
            </a:r>
            <a:r>
              <a:rPr lang="en-US" sz="2000" dirty="0">
                <a:latin typeface="Gotham Book" charset="0"/>
                <a:ea typeface="Gotham Book" charset="0"/>
                <a:cs typeface="Gotham Book" charset="0"/>
              </a:rPr>
              <a:t>. In a RESTful web service, requests made to a resource's URI will elicit a response with a payload formatted in either HTML, XML, JSON, or some other format</a:t>
            </a:r>
            <a:r>
              <a:rPr lang="en-US" sz="2000" dirty="0" smtClean="0">
                <a:latin typeface="Gotham Book" charset="0"/>
                <a:ea typeface="Gotham Book" charset="0"/>
                <a:cs typeface="Gotham Book" charset="0"/>
              </a:rPr>
              <a:t>.”</a:t>
            </a:r>
            <a:endParaRPr lang="en-US" sz="2000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247" y="6121740"/>
            <a:ext cx="6431761" cy="498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  <a:buFont typeface="Arial"/>
              <a:buNone/>
            </a:pPr>
            <a:r>
              <a:rPr lang="en-US" sz="1600" dirty="0">
                <a:latin typeface="Gotham Book" charset="0"/>
                <a:ea typeface="Gotham Book" charset="0"/>
                <a:cs typeface="Gotham Book" charset="0"/>
              </a:rPr>
              <a:t>https://</a:t>
            </a:r>
            <a:r>
              <a:rPr lang="en-US" sz="1600" dirty="0" err="1">
                <a:latin typeface="Gotham Book" charset="0"/>
                <a:ea typeface="Gotham Book" charset="0"/>
                <a:cs typeface="Gotham Book" charset="0"/>
              </a:rPr>
              <a:t>en.wikipedia.org</a:t>
            </a:r>
            <a:r>
              <a:rPr lang="en-US" sz="1600" dirty="0">
                <a:latin typeface="Gotham Book" charset="0"/>
                <a:ea typeface="Gotham Book" charset="0"/>
                <a:cs typeface="Gotham Book" charset="0"/>
              </a:rPr>
              <a:t>/wiki/</a:t>
            </a:r>
            <a:r>
              <a:rPr lang="en-US" sz="1600" dirty="0" err="1">
                <a:latin typeface="Gotham Book" charset="0"/>
                <a:ea typeface="Gotham Book" charset="0"/>
                <a:cs typeface="Gotham Book" charset="0"/>
              </a:rPr>
              <a:t>Representational_state_transfer</a:t>
            </a:r>
            <a:endParaRPr lang="en-US" sz="1600" dirty="0">
              <a:latin typeface="Gotham Book" charset="0"/>
              <a:ea typeface="Gotham Book" charset="0"/>
              <a:cs typeface="Gotham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5041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pic>
        <p:nvPicPr>
          <p:cNvPr id="1026" name="Picture 2" descr="mage result for cute ca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62" y="914400"/>
            <a:ext cx="9456235" cy="591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3344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REST - Background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pic>
        <p:nvPicPr>
          <p:cNvPr id="1026" name="Picture 2" descr="https://upload.wikimedia.org/wikipedia/en/thumb/8/80/Wikipedia-logo-v2.svg/180px-Wikipedia-logo-v2.svg.pn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17" y="2961207"/>
            <a:ext cx="22860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426372" y="2714816"/>
            <a:ext cx="7927428" cy="3360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“...</a:t>
            </a:r>
            <a:r>
              <a:rPr lang="en-US" b="1" dirty="0" smtClean="0">
                <a:latin typeface="Gotham Book" charset="0"/>
                <a:ea typeface="Gotham Book" charset="0"/>
                <a:cs typeface="Gotham Book" charset="0"/>
              </a:rPr>
              <a:t>there </a:t>
            </a:r>
            <a:r>
              <a:rPr lang="en-US" b="1" dirty="0">
                <a:latin typeface="Gotham Book" charset="0"/>
                <a:ea typeface="Gotham Book" charset="0"/>
                <a:cs typeface="Gotham Book" charset="0"/>
              </a:rPr>
              <a:t>is no </a:t>
            </a:r>
            <a:r>
              <a:rPr lang="en-US" b="1" dirty="0" smtClean="0">
                <a:latin typeface="Gotham Book" charset="0"/>
                <a:ea typeface="Gotham Book" charset="0"/>
                <a:cs typeface="Gotham Book" charset="0"/>
              </a:rPr>
              <a:t>‘official’ </a:t>
            </a:r>
            <a:r>
              <a:rPr lang="en-US" b="1" dirty="0">
                <a:latin typeface="Gotham Book" charset="0"/>
                <a:ea typeface="Gotham Book" charset="0"/>
                <a:cs typeface="Gotham Book" charset="0"/>
              </a:rPr>
              <a:t>standard for RESTful Web APIs</a:t>
            </a:r>
            <a:r>
              <a:rPr lang="en-US" dirty="0">
                <a:latin typeface="Gotham Book" charset="0"/>
                <a:ea typeface="Gotham Book" charset="0"/>
                <a:cs typeface="Gotham Book" charset="0"/>
              </a:rPr>
              <a:t>. This is because REST is an architectural </a:t>
            </a: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style.... </a:t>
            </a:r>
            <a:r>
              <a:rPr lang="en-US" dirty="0">
                <a:latin typeface="Gotham Book" charset="0"/>
                <a:ea typeface="Gotham Book" charset="0"/>
                <a:cs typeface="Gotham Book" charset="0"/>
              </a:rPr>
              <a:t>REST is not a standard in itself, but RESTful implementations make use of standards, such as HTTP, URI, JSON, and XML</a:t>
            </a: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.”</a:t>
            </a:r>
            <a:endParaRPr lang="en-US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6204868"/>
            <a:ext cx="6431761" cy="498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  <a:buFont typeface="Arial"/>
              <a:buNone/>
            </a:pPr>
            <a:r>
              <a:rPr lang="en-US" sz="1600" dirty="0">
                <a:latin typeface="Gotham Book" charset="0"/>
                <a:ea typeface="Gotham Book" charset="0"/>
                <a:cs typeface="Gotham Book" charset="0"/>
              </a:rPr>
              <a:t>https://</a:t>
            </a:r>
            <a:r>
              <a:rPr lang="en-US" sz="1600" dirty="0" err="1">
                <a:latin typeface="Gotham Book" charset="0"/>
                <a:ea typeface="Gotham Book" charset="0"/>
                <a:cs typeface="Gotham Book" charset="0"/>
              </a:rPr>
              <a:t>en.wikipedia.org</a:t>
            </a:r>
            <a:r>
              <a:rPr lang="en-US" sz="1600" dirty="0">
                <a:latin typeface="Gotham Book" charset="0"/>
                <a:ea typeface="Gotham Book" charset="0"/>
                <a:cs typeface="Gotham Book" charset="0"/>
              </a:rPr>
              <a:t>/wiki/</a:t>
            </a:r>
            <a:r>
              <a:rPr lang="en-US" sz="1600" dirty="0" err="1">
                <a:latin typeface="Gotham Book" charset="0"/>
                <a:ea typeface="Gotham Book" charset="0"/>
                <a:cs typeface="Gotham Book" charset="0"/>
              </a:rPr>
              <a:t>Representational_state_transfer</a:t>
            </a:r>
            <a:endParaRPr lang="en-US" sz="1600" dirty="0">
              <a:latin typeface="Gotham Book" charset="0"/>
              <a:ea typeface="Gotham Book" charset="0"/>
              <a:cs typeface="Gotham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003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Caveat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Because there is no official standard, this overview won’t touch on every aspect of REST, nor is i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t authoritative.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YMMV.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Caveat Emptor. 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0140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REST - Background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In the beginning...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...HTTP was used to retrieve files from web servers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.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And that was it.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79614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REST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Key Concept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Key concept: there’s nothing that says that HTTP has to return an HTML file. Images are a good example.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But even with 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plain (HTML) 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text, the </a:t>
            </a:r>
            <a:r>
              <a:rPr lang="en-US" sz="3200" dirty="0">
                <a:latin typeface="Gotham Book" charset="0"/>
                <a:ea typeface="Gotham Book" charset="0"/>
                <a:cs typeface="Gotham Book" charset="0"/>
              </a:rPr>
              <a:t>R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esponse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 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can be 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anything (XML, JSON, CSV, Plain Text).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68172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REST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Key Concept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Key concept: there’s nothing that says that 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a web browser has to be a client.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That’s why I demonstrated manual connections earlier.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73266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REST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An Example (Sort Of)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RSS </a:t>
            </a:r>
            <a:r>
              <a:rPr lang="mr-IN" sz="3200" dirty="0" smtClean="0">
                <a:latin typeface="Gotham Book" charset="0"/>
                <a:ea typeface="Gotham Book" charset="0"/>
                <a:cs typeface="Gotham Book" charset="0"/>
              </a:rPr>
              <a:t>–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 Really Simple Syndication</a:t>
            </a:r>
          </a:p>
          <a:p>
            <a:pPr lvl="1"/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XML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Podcasts</a:t>
            </a:r>
          </a:p>
          <a:p>
            <a:pPr lvl="1"/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Actually uses RSS</a:t>
            </a:r>
            <a:endParaRPr lang="en-US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29109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REST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How is it related to HTTP?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99787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REST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The Methods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GET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PUT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PATCH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POST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DELETE 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02088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REST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The Methods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439" y="2816351"/>
            <a:ext cx="2839568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GET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PUT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PATCH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POST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DELETE 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sp>
        <p:nvSpPr>
          <p:cNvPr id="7" name="Right Brace 6"/>
          <p:cNvSpPr/>
          <p:nvPr/>
        </p:nvSpPr>
        <p:spPr>
          <a:xfrm>
            <a:off x="3913297" y="2816351"/>
            <a:ext cx="858982" cy="2767031"/>
          </a:xfrm>
          <a:prstGeom prst="rightBrac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216234" y="2714816"/>
            <a:ext cx="2839568" cy="3360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Various actions on the resource.</a:t>
            </a:r>
          </a:p>
          <a:p>
            <a:pPr marL="0" indent="0">
              <a:buNone/>
            </a:pP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Basically, CRUD (Create, Read, Update and Delete).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9411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REST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The Methods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439" y="2816351"/>
            <a:ext cx="2839568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GET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PUT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PATCH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POST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DELETE 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sp>
        <p:nvSpPr>
          <p:cNvPr id="7" name="Right Brace 6"/>
          <p:cNvSpPr/>
          <p:nvPr/>
        </p:nvSpPr>
        <p:spPr>
          <a:xfrm>
            <a:off x="3913297" y="2816351"/>
            <a:ext cx="858982" cy="2767031"/>
          </a:xfrm>
          <a:prstGeom prst="rightBrac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73781" y="2714816"/>
            <a:ext cx="6830291" cy="3360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 smtClean="0">
                <a:latin typeface="Gotham Book" charset="0"/>
                <a:ea typeface="Gotham Book" charset="0"/>
                <a:cs typeface="Gotham Book" charset="0"/>
              </a:rPr>
              <a:t>These define an API (Application Program Interface)</a:t>
            </a:r>
            <a:endParaRPr lang="en-US" sz="4800" dirty="0">
              <a:latin typeface="Gotham Book" charset="0"/>
              <a:ea typeface="Gotham Book" charset="0"/>
              <a:cs typeface="Gotham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878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Gotham Book" charset="0"/>
                <a:ea typeface="Gotham Book" charset="0"/>
                <a:cs typeface="Gotham Book" charset="0"/>
              </a:rPr>
              <a:t>H</a:t>
            </a:r>
            <a:r>
              <a:rPr lang="en-US" sz="3600" dirty="0" err="1" smtClean="0">
                <a:latin typeface="Gotham Book" charset="0"/>
                <a:ea typeface="Gotham Book" charset="0"/>
                <a:cs typeface="Gotham Book" charset="0"/>
              </a:rPr>
              <a:t>yper</a:t>
            </a:r>
            <a:r>
              <a:rPr lang="en-US" sz="3600" b="1" dirty="0" err="1" smtClean="0">
                <a:solidFill>
                  <a:srgbClr val="C00000"/>
                </a:solidFill>
                <a:latin typeface="Gotham Book" charset="0"/>
                <a:ea typeface="Gotham Book" charset="0"/>
                <a:cs typeface="Gotham Book" charset="0"/>
              </a:rPr>
              <a:t>T</a:t>
            </a:r>
            <a:r>
              <a:rPr lang="en-US" sz="3600" dirty="0" err="1" smtClean="0">
                <a:latin typeface="Gotham Book" charset="0"/>
                <a:ea typeface="Gotham Book" charset="0"/>
                <a:cs typeface="Gotham Book" charset="0"/>
              </a:rPr>
              <a:t>ext</a:t>
            </a:r>
            <a:r>
              <a:rPr lang="en-US" sz="3600" dirty="0" smtClean="0">
                <a:latin typeface="Gotham Book" charset="0"/>
                <a:ea typeface="Gotham Book" charset="0"/>
                <a:cs typeface="Gotham Book" charset="0"/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  <a:latin typeface="Gotham Book" charset="0"/>
                <a:ea typeface="Gotham Book" charset="0"/>
                <a:cs typeface="Gotham Book" charset="0"/>
              </a:rPr>
              <a:t>T</a:t>
            </a:r>
            <a:r>
              <a:rPr lang="en-US" sz="3600" dirty="0" smtClean="0">
                <a:latin typeface="Gotham Book" charset="0"/>
                <a:ea typeface="Gotham Book" charset="0"/>
                <a:cs typeface="Gotham Book" charset="0"/>
              </a:rPr>
              <a:t>ransfer </a:t>
            </a:r>
            <a:r>
              <a:rPr lang="en-US" sz="3600" b="1" dirty="0" smtClean="0">
                <a:solidFill>
                  <a:srgbClr val="C00000"/>
                </a:solidFill>
                <a:latin typeface="Gotham Book" charset="0"/>
                <a:ea typeface="Gotham Book" charset="0"/>
                <a:cs typeface="Gotham Book" charset="0"/>
              </a:rPr>
              <a:t>P</a:t>
            </a:r>
            <a:r>
              <a:rPr lang="en-US" sz="3600" dirty="0" smtClean="0">
                <a:latin typeface="Gotham Book" charset="0"/>
                <a:ea typeface="Gotham Book" charset="0"/>
                <a:cs typeface="Gotham Book" charset="0"/>
              </a:rPr>
              <a:t>rotocol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16911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REST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The Methods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GET </a:t>
            </a:r>
            <a:r>
              <a:rPr lang="mr-IN" sz="3200" dirty="0" smtClean="0">
                <a:latin typeface="Gotham Book" charset="0"/>
                <a:ea typeface="Gotham Book" charset="0"/>
                <a:cs typeface="Gotham Book" charset="0"/>
              </a:rPr>
              <a:t>–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 Retrieve a record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PUT </a:t>
            </a:r>
            <a:r>
              <a:rPr lang="mr-IN" sz="3200" dirty="0" smtClean="0">
                <a:latin typeface="Gotham Book" charset="0"/>
                <a:ea typeface="Gotham Book" charset="0"/>
                <a:cs typeface="Gotham Book" charset="0"/>
              </a:rPr>
              <a:t>–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 Replace a record (or Create a new record)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PATCH </a:t>
            </a:r>
            <a:r>
              <a:rPr lang="mr-IN" sz="3200" dirty="0" smtClean="0">
                <a:latin typeface="Gotham Book" charset="0"/>
                <a:ea typeface="Gotham Book" charset="0"/>
                <a:cs typeface="Gotham Book" charset="0"/>
              </a:rPr>
              <a:t>–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 Update a record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POST </a:t>
            </a:r>
            <a:r>
              <a:rPr lang="mr-IN" sz="3200" dirty="0" smtClean="0">
                <a:latin typeface="Gotham Book" charset="0"/>
                <a:ea typeface="Gotham Book" charset="0"/>
                <a:cs typeface="Gotham Book" charset="0"/>
              </a:rPr>
              <a:t>–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 Create a new record (or Create a new Collection)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DELETE </a:t>
            </a:r>
            <a:r>
              <a:rPr lang="mr-IN" sz="3200" dirty="0" smtClean="0">
                <a:latin typeface="Gotham Book" charset="0"/>
                <a:ea typeface="Gotham Book" charset="0"/>
                <a:cs typeface="Gotham Book" charset="0"/>
              </a:rPr>
              <a:t>–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 Delete a record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57921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REST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Parameters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Can be passed as part of a URL</a:t>
            </a:r>
          </a:p>
          <a:p>
            <a:pPr lvl="1"/>
            <a:r>
              <a:rPr lang="en-US" sz="3200" dirty="0" smtClean="0">
                <a:latin typeface="Hack" charset="0"/>
                <a:ea typeface="Hack" charset="0"/>
                <a:cs typeface="Hack" charset="0"/>
              </a:rPr>
              <a:t>GET /</a:t>
            </a:r>
            <a:r>
              <a:rPr lang="en-US" sz="3200" dirty="0" err="1" smtClean="0">
                <a:latin typeface="Hack" charset="0"/>
                <a:ea typeface="Hack" charset="0"/>
                <a:cs typeface="Hack" charset="0"/>
              </a:rPr>
              <a:t>myapp?id</a:t>
            </a:r>
            <a:r>
              <a:rPr lang="en-US" sz="3200" dirty="0" smtClean="0">
                <a:latin typeface="Hack" charset="0"/>
                <a:ea typeface="Hack" charset="0"/>
                <a:cs typeface="Hack" charset="0"/>
              </a:rPr>
              <a:t>=123&amp;format=</a:t>
            </a:r>
            <a:r>
              <a:rPr lang="en-US" sz="3200" dirty="0" err="1" smtClean="0">
                <a:latin typeface="Hack" charset="0"/>
                <a:ea typeface="Hack" charset="0"/>
                <a:cs typeface="Hack" charset="0"/>
              </a:rPr>
              <a:t>json</a:t>
            </a:r>
            <a:endParaRPr lang="en-US" sz="3200" dirty="0" smtClean="0">
              <a:latin typeface="Hack" charset="0"/>
              <a:ea typeface="Hack" charset="0"/>
              <a:cs typeface="Hack" charset="0"/>
            </a:endParaRPr>
          </a:p>
          <a:p>
            <a:pPr lvl="1"/>
            <a:r>
              <a:rPr lang="en-US" sz="3200" dirty="0" smtClean="0">
                <a:latin typeface="Hack" charset="0"/>
                <a:ea typeface="Hack" charset="0"/>
                <a:cs typeface="Hack" charset="0"/>
              </a:rPr>
              <a:t>GET /</a:t>
            </a:r>
            <a:r>
              <a:rPr lang="en-US" sz="3200" dirty="0" err="1" smtClean="0">
                <a:latin typeface="Hack" charset="0"/>
                <a:ea typeface="Hack" charset="0"/>
                <a:cs typeface="Hack" charset="0"/>
              </a:rPr>
              <a:t>myapp</a:t>
            </a:r>
            <a:r>
              <a:rPr lang="en-US" sz="3200" dirty="0" smtClean="0">
                <a:latin typeface="Hack" charset="0"/>
                <a:ea typeface="Hack" charset="0"/>
                <a:cs typeface="Hack" charset="0"/>
              </a:rPr>
              <a:t>/id/123/format/</a:t>
            </a:r>
            <a:r>
              <a:rPr lang="en-US" sz="3200" dirty="0" err="1" smtClean="0">
                <a:latin typeface="Hack" charset="0"/>
                <a:ea typeface="Hack" charset="0"/>
                <a:cs typeface="Hack" charset="0"/>
              </a:rPr>
              <a:t>json</a:t>
            </a:r>
            <a:endParaRPr lang="en-US" sz="3200" dirty="0">
              <a:latin typeface="Hack" charset="0"/>
              <a:ea typeface="Hack" charset="0"/>
              <a:cs typeface="Hac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6806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REST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Parameters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Or in the Body of a Request</a:t>
            </a:r>
            <a:endParaRPr lang="en-US" sz="3200" dirty="0" smtClean="0">
              <a:latin typeface="Gotham Book" charset="0"/>
              <a:ea typeface="Gotham Book" charset="0"/>
              <a:cs typeface="Gotham Book" charset="0"/>
            </a:endParaRPr>
          </a:p>
          <a:p>
            <a:pPr marL="457200" lvl="1" indent="0">
              <a:buNone/>
            </a:pPr>
            <a:r>
              <a:rPr lang="en-US" dirty="0" smtClean="0">
                <a:latin typeface="Hack" charset="0"/>
                <a:ea typeface="Hack" charset="0"/>
                <a:cs typeface="Hack" charset="0"/>
              </a:rPr>
              <a:t>POST </a:t>
            </a:r>
            <a:r>
              <a:rPr lang="en-US" dirty="0">
                <a:latin typeface="Hack" charset="0"/>
                <a:ea typeface="Hack" charset="0"/>
                <a:cs typeface="Hack" charset="0"/>
                <a:hlinkClick r:id="rId4"/>
              </a:rPr>
              <a:t>http://MyService/Person/</a:t>
            </a:r>
            <a:endParaRPr lang="en-US" dirty="0">
              <a:latin typeface="Hack" charset="0"/>
              <a:ea typeface="Hack" charset="0"/>
              <a:cs typeface="Hack" charset="0"/>
            </a:endParaRPr>
          </a:p>
          <a:p>
            <a:pPr marL="457200" lvl="1" indent="0">
              <a:buNone/>
            </a:pPr>
            <a:r>
              <a:rPr lang="en-US" dirty="0">
                <a:latin typeface="Hack" charset="0"/>
                <a:ea typeface="Hack" charset="0"/>
                <a:cs typeface="Hack" charset="0"/>
              </a:rPr>
              <a:t>Host: </a:t>
            </a:r>
            <a:r>
              <a:rPr lang="en-US" dirty="0" err="1">
                <a:latin typeface="Hack" charset="0"/>
                <a:ea typeface="Hack" charset="0"/>
                <a:cs typeface="Hack" charset="0"/>
              </a:rPr>
              <a:t>MyService</a:t>
            </a:r>
            <a:endParaRPr lang="en-US" dirty="0">
              <a:latin typeface="Hack" charset="0"/>
              <a:ea typeface="Hack" charset="0"/>
              <a:cs typeface="Hack" charset="0"/>
            </a:endParaRPr>
          </a:p>
          <a:p>
            <a:pPr marL="457200" lvl="1" indent="0">
              <a:buNone/>
            </a:pPr>
            <a:r>
              <a:rPr lang="en-US" dirty="0">
                <a:latin typeface="Hack" charset="0"/>
                <a:ea typeface="Hack" charset="0"/>
                <a:cs typeface="Hack" charset="0"/>
              </a:rPr>
              <a:t>Content-Type: text/xml; charset=utf-8</a:t>
            </a:r>
          </a:p>
          <a:p>
            <a:pPr marL="457200" lvl="1" indent="0">
              <a:buNone/>
            </a:pPr>
            <a:r>
              <a:rPr lang="en-US" dirty="0">
                <a:latin typeface="Hack" charset="0"/>
                <a:ea typeface="Hack" charset="0"/>
                <a:cs typeface="Hack" charset="0"/>
              </a:rPr>
              <a:t>Content-Length: 123</a:t>
            </a:r>
          </a:p>
          <a:p>
            <a:pPr marL="457200" lvl="1" indent="0">
              <a:buNone/>
            </a:pPr>
            <a:r>
              <a:rPr lang="en-US" dirty="0">
                <a:latin typeface="Hack" charset="0"/>
                <a:ea typeface="Hack" charset="0"/>
                <a:cs typeface="Hack" charset="0"/>
              </a:rPr>
              <a:t>&lt;?xml version="1.0" encoding="utf-8"?&gt;</a:t>
            </a:r>
          </a:p>
          <a:p>
            <a:pPr marL="457200" lvl="1" indent="0">
              <a:buNone/>
            </a:pPr>
            <a:r>
              <a:rPr lang="en-US" dirty="0">
                <a:latin typeface="Hack" charset="0"/>
                <a:ea typeface="Hack" charset="0"/>
                <a:cs typeface="Hack" charset="0"/>
              </a:rPr>
              <a:t>&lt;Person&gt;</a:t>
            </a:r>
          </a:p>
          <a:p>
            <a:pPr marL="457200" lvl="1" indent="0">
              <a:buNone/>
            </a:pPr>
            <a:r>
              <a:rPr lang="en-US" dirty="0">
                <a:latin typeface="Hack" charset="0"/>
                <a:ea typeface="Hack" charset="0"/>
                <a:cs typeface="Hack" charset="0"/>
              </a:rPr>
              <a:t>  &lt;ID&gt;1&lt;/ID&gt;</a:t>
            </a:r>
          </a:p>
          <a:p>
            <a:pPr marL="457200" lvl="1" indent="0">
              <a:buNone/>
            </a:pPr>
            <a:r>
              <a:rPr lang="en-US" dirty="0">
                <a:latin typeface="Hack" charset="0"/>
                <a:ea typeface="Hack" charset="0"/>
                <a:cs typeface="Hack" charset="0"/>
              </a:rPr>
              <a:t>  &lt;</a:t>
            </a:r>
            <a:r>
              <a:rPr lang="en-US" dirty="0" smtClean="0">
                <a:latin typeface="Hack" charset="0"/>
                <a:ea typeface="Hack" charset="0"/>
                <a:cs typeface="Hack" charset="0"/>
              </a:rPr>
              <a:t>Name&gt;Gregorio&lt;/</a:t>
            </a:r>
            <a:r>
              <a:rPr lang="en-US" dirty="0">
                <a:latin typeface="Hack" charset="0"/>
                <a:ea typeface="Hack" charset="0"/>
                <a:cs typeface="Hack" charset="0"/>
              </a:rPr>
              <a:t>Name&gt;</a:t>
            </a:r>
          </a:p>
          <a:p>
            <a:pPr marL="457200" lvl="1" indent="0">
              <a:buNone/>
            </a:pPr>
            <a:r>
              <a:rPr lang="en-US" dirty="0">
                <a:latin typeface="Hack" charset="0"/>
                <a:ea typeface="Hack" charset="0"/>
                <a:cs typeface="Hack" charset="0"/>
              </a:rPr>
              <a:t>  &lt;</a:t>
            </a:r>
            <a:r>
              <a:rPr lang="en-US" dirty="0" smtClean="0">
                <a:latin typeface="Hack" charset="0"/>
                <a:ea typeface="Hack" charset="0"/>
                <a:cs typeface="Hack" charset="0"/>
              </a:rPr>
              <a:t>Email&gt;</a:t>
            </a:r>
            <a:r>
              <a:rPr lang="en-US" dirty="0" err="1" smtClean="0">
                <a:latin typeface="Hack" charset="0"/>
                <a:ea typeface="Hack" charset="0"/>
                <a:cs typeface="Hack" charset="0"/>
              </a:rPr>
              <a:t>gogogo@unm.edu</a:t>
            </a:r>
            <a:r>
              <a:rPr lang="en-US" dirty="0" smtClean="0">
                <a:latin typeface="Hack" charset="0"/>
                <a:ea typeface="Hack" charset="0"/>
                <a:cs typeface="Hack" charset="0"/>
              </a:rPr>
              <a:t>&lt;/</a:t>
            </a:r>
            <a:r>
              <a:rPr lang="en-US" dirty="0">
                <a:latin typeface="Hack" charset="0"/>
                <a:ea typeface="Hack" charset="0"/>
                <a:cs typeface="Hack" charset="0"/>
              </a:rPr>
              <a:t>Email</a:t>
            </a:r>
            <a:r>
              <a:rPr lang="en-US" dirty="0" smtClean="0">
                <a:latin typeface="Hack" charset="0"/>
                <a:ea typeface="Hack" charset="0"/>
                <a:cs typeface="Hack" charset="0"/>
              </a:rPr>
              <a:t>&gt;</a:t>
            </a:r>
            <a:endParaRPr lang="en-US" dirty="0">
              <a:latin typeface="Hack" charset="0"/>
              <a:ea typeface="Hack" charset="0"/>
              <a:cs typeface="Hack" charset="0"/>
            </a:endParaRPr>
          </a:p>
          <a:p>
            <a:pPr marL="457200" lvl="1" indent="0">
              <a:buNone/>
            </a:pPr>
            <a:r>
              <a:rPr lang="en-US" dirty="0">
                <a:latin typeface="Hack" charset="0"/>
                <a:ea typeface="Hack" charset="0"/>
                <a:cs typeface="Hack" charset="0"/>
              </a:rPr>
              <a:t>&lt;/Person&gt;</a:t>
            </a:r>
          </a:p>
          <a:p>
            <a:pPr lvl="1"/>
            <a:endParaRPr lang="en-US" sz="3200" dirty="0">
              <a:latin typeface="Hack" charset="0"/>
              <a:ea typeface="Hack" charset="0"/>
              <a:cs typeface="Hac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76465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REST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Content-Type Header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A REST service should include a Content-Type header in its response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Content-Type is used to help the consumer know what kind of content to expect.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68906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REST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Content-Type Header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Examples:</a:t>
            </a:r>
          </a:p>
          <a:p>
            <a:pPr lvl="1"/>
            <a:r>
              <a:rPr lang="en-US" dirty="0" smtClean="0">
                <a:latin typeface="Hack" charset="0"/>
                <a:ea typeface="Hack" charset="0"/>
                <a:cs typeface="Hack" charset="0"/>
              </a:rPr>
              <a:t>application/</a:t>
            </a:r>
            <a:r>
              <a:rPr lang="en-US" dirty="0" err="1" smtClean="0">
                <a:latin typeface="Hack" charset="0"/>
                <a:ea typeface="Hack" charset="0"/>
                <a:cs typeface="Hack" charset="0"/>
              </a:rPr>
              <a:t>json</a:t>
            </a:r>
            <a:endParaRPr lang="en-US" dirty="0" smtClean="0">
              <a:latin typeface="Hack" charset="0"/>
              <a:ea typeface="Hack" charset="0"/>
              <a:cs typeface="Hack" charset="0"/>
            </a:endParaRPr>
          </a:p>
          <a:p>
            <a:pPr lvl="1"/>
            <a:r>
              <a:rPr lang="en-US" dirty="0" smtClean="0">
                <a:latin typeface="Hack" charset="0"/>
                <a:ea typeface="Hack" charset="0"/>
                <a:cs typeface="Hack" charset="0"/>
              </a:rPr>
              <a:t>text/html</a:t>
            </a:r>
          </a:p>
          <a:p>
            <a:pPr lvl="1"/>
            <a:r>
              <a:rPr lang="en-US" dirty="0" smtClean="0">
                <a:latin typeface="Hack" charset="0"/>
                <a:ea typeface="Hack" charset="0"/>
                <a:cs typeface="Hack" charset="0"/>
              </a:rPr>
              <a:t>text/plain</a:t>
            </a:r>
          </a:p>
          <a:p>
            <a:pPr lvl="1"/>
            <a:r>
              <a:rPr lang="en-US" dirty="0" smtClean="0">
                <a:latin typeface="Hack" charset="0"/>
                <a:ea typeface="Hack" charset="0"/>
                <a:cs typeface="Hack" charset="0"/>
              </a:rPr>
              <a:t>application</a:t>
            </a:r>
            <a:r>
              <a:rPr lang="en-US" dirty="0" smtClean="0">
                <a:latin typeface="Hack" charset="0"/>
                <a:ea typeface="Hack" charset="0"/>
                <a:cs typeface="Hack" charset="0"/>
              </a:rPr>
              <a:t>/xml</a:t>
            </a:r>
          </a:p>
          <a:p>
            <a:pPr lvl="1"/>
            <a:r>
              <a:rPr lang="en-US" dirty="0">
                <a:latin typeface="Hack" charset="0"/>
                <a:ea typeface="Hack" charset="0"/>
                <a:cs typeface="Hack" charset="0"/>
              </a:rPr>
              <a:t>text/csv</a:t>
            </a:r>
          </a:p>
          <a:p>
            <a:pPr lvl="1"/>
            <a:r>
              <a:rPr lang="en-US" dirty="0" smtClean="0">
                <a:latin typeface="Hack" charset="0"/>
                <a:ea typeface="Hack" charset="0"/>
                <a:cs typeface="Hack" charset="0"/>
              </a:rPr>
              <a:t>text/</a:t>
            </a:r>
            <a:r>
              <a:rPr lang="en-US" dirty="0" err="1" smtClean="0">
                <a:latin typeface="Hack" charset="0"/>
                <a:ea typeface="Hack" charset="0"/>
                <a:cs typeface="Hack" charset="0"/>
              </a:rPr>
              <a:t>css</a:t>
            </a:r>
            <a:endParaRPr lang="en-US" dirty="0" smtClean="0">
              <a:latin typeface="Hack" charset="0"/>
              <a:ea typeface="Hack" charset="0"/>
              <a:cs typeface="Hack" charset="0"/>
            </a:endParaRPr>
          </a:p>
          <a:p>
            <a:pPr lvl="1"/>
            <a:r>
              <a:rPr lang="en-US" dirty="0">
                <a:latin typeface="Hack" charset="0"/>
                <a:ea typeface="Hack" charset="0"/>
                <a:cs typeface="Hack" charset="0"/>
              </a:rPr>
              <a:t>application/</a:t>
            </a:r>
            <a:r>
              <a:rPr lang="en-US" dirty="0" err="1">
                <a:latin typeface="Hack" charset="0"/>
                <a:ea typeface="Hack" charset="0"/>
                <a:cs typeface="Hack" charset="0"/>
              </a:rPr>
              <a:t>msword</a:t>
            </a:r>
            <a:endParaRPr lang="en-US" dirty="0">
              <a:latin typeface="Hack" charset="0"/>
              <a:ea typeface="Hack" charset="0"/>
              <a:cs typeface="Hac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90000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REST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Accept Header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The client can also ask for a particular type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Uses the same codes as Content-Type.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36591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REST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Content Negotiation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The client could also include something in the request</a:t>
            </a:r>
          </a:p>
          <a:p>
            <a:pPr lvl="1"/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URL: </a:t>
            </a:r>
            <a:r>
              <a:rPr lang="en-US" dirty="0" err="1" smtClean="0">
                <a:latin typeface="Gotham Book" charset="0"/>
                <a:ea typeface="Gotham Book" charset="0"/>
                <a:cs typeface="Gotham Book" charset="0"/>
              </a:rPr>
              <a:t>someservice.com</a:t>
            </a: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/type/xml; </a:t>
            </a:r>
            <a:r>
              <a:rPr lang="en-US" dirty="0" err="1" smtClean="0">
                <a:latin typeface="Gotham Book" charset="0"/>
                <a:ea typeface="Gotham Book" charset="0"/>
                <a:cs typeface="Gotham Book" charset="0"/>
              </a:rPr>
              <a:t>someservice.com?type</a:t>
            </a: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=</a:t>
            </a:r>
            <a:r>
              <a:rPr lang="en-US" dirty="0" err="1" smtClean="0">
                <a:latin typeface="Gotham Book" charset="0"/>
                <a:ea typeface="Gotham Book" charset="0"/>
                <a:cs typeface="Gotham Book" charset="0"/>
              </a:rPr>
              <a:t>json</a:t>
            </a:r>
            <a:endParaRPr lang="en-US" dirty="0" smtClean="0">
              <a:latin typeface="Gotham Book" charset="0"/>
              <a:ea typeface="Gotham Book" charset="0"/>
              <a:cs typeface="Gotham Book" charset="0"/>
            </a:endParaRP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Of course this all depends upon what the application is capable of.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Did I mention that REST isn’t a standard?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7870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REST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Creating REST APIs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These days, writing REST-based web services is pretty easy.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Most frameworks support REST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Laravel (php) favors REST for all of it’s transactions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Laravel fakes PUT, PATCH, and DELETE with hidden form fields.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YMMV.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17055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pic>
        <p:nvPicPr>
          <p:cNvPr id="2050" name="Picture 2" descr="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89154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915400" y="2916704"/>
            <a:ext cx="3276600" cy="19389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C000"/>
                </a:solidFill>
                <a:latin typeface="Edwardian Script ITC" charset="0"/>
                <a:ea typeface="Edwardian Script ITC" charset="0"/>
                <a:cs typeface="Edwardian Script ITC" charset="0"/>
              </a:rPr>
              <a:t>Happy Halloween!</a:t>
            </a:r>
            <a:endParaRPr lang="en-US" sz="6000" dirty="0">
              <a:solidFill>
                <a:srgbClr val="FFC000"/>
              </a:solidFill>
              <a:latin typeface="Edwardian Script ITC" charset="0"/>
              <a:ea typeface="Edwardian Script ITC" charset="0"/>
              <a:cs typeface="Edwardian Script IT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51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REST - Demonstration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This time, we’ll 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use </a:t>
            </a:r>
            <a:r>
              <a:rPr lang="en-US" sz="3200" dirty="0" err="1" smtClean="0">
                <a:latin typeface="Gotham Book" charset="0"/>
                <a:ea typeface="Gotham Book" charset="0"/>
                <a:cs typeface="Gotham Book" charset="0"/>
              </a:rPr>
              <a:t>cURL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.</a:t>
            </a:r>
          </a:p>
          <a:p>
            <a:r>
              <a:rPr lang="en-US" sz="3200" dirty="0" err="1" smtClean="0">
                <a:latin typeface="Gotham Book" charset="0"/>
                <a:ea typeface="Gotham Book" charset="0"/>
                <a:cs typeface="Gotham Book" charset="0"/>
              </a:rPr>
              <a:t>cURL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:</a:t>
            </a:r>
          </a:p>
          <a:p>
            <a:pPr lvl="1"/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Client URL.</a:t>
            </a:r>
          </a:p>
          <a:p>
            <a:pPr lvl="1"/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A command line tool (and library) for getting content.</a:t>
            </a:r>
            <a:endParaRPr lang="en-US" sz="3200" dirty="0" smtClean="0">
              <a:latin typeface="Gotham Book" charset="0"/>
              <a:ea typeface="Gotham Book" charset="0"/>
              <a:cs typeface="Gotham Book" charset="0"/>
            </a:endParaRPr>
          </a:p>
          <a:p>
            <a:endParaRPr lang="en-US" dirty="0">
              <a:latin typeface="Gotham Book" charset="0"/>
              <a:ea typeface="Gotham Book" charset="0"/>
              <a:cs typeface="Gotham Book" charset="0"/>
            </a:endParaRPr>
          </a:p>
          <a:p>
            <a:endParaRPr lang="en-US" sz="3200" dirty="0" smtClean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6284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pic>
        <p:nvPicPr>
          <p:cNvPr id="1026" name="Picture 2" descr="https://upload.wikimedia.org/wikipedia/en/thumb/8/80/Wikipedia-logo-v2.svg/180px-Wikipedia-logo-v2.svg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17" y="2961207"/>
            <a:ext cx="22860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426372" y="2816351"/>
            <a:ext cx="7927428" cy="3360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Gotham Book" charset="0"/>
                <a:ea typeface="Gotham Book" charset="0"/>
                <a:cs typeface="Gotham Book" charset="0"/>
              </a:rPr>
              <a:t>“</a:t>
            </a:r>
            <a:r>
              <a:rPr lang="en-US" sz="2400" b="1" dirty="0">
                <a:latin typeface="Gotham Book" charset="0"/>
                <a:ea typeface="Gotham Book" charset="0"/>
                <a:cs typeface="Gotham Book" charset="0"/>
              </a:rPr>
              <a:t>HTTP is the foundation of data communication for the World Wide Web</a:t>
            </a:r>
            <a:r>
              <a:rPr lang="en-US" sz="2400" dirty="0">
                <a:latin typeface="Gotham Book" charset="0"/>
                <a:ea typeface="Gotham Book" charset="0"/>
                <a:cs typeface="Gotham Book" charset="0"/>
              </a:rPr>
              <a:t>, where hypertext documents include hyperlinks to other resources that the user can easily </a:t>
            </a:r>
            <a:r>
              <a:rPr lang="en-US" sz="2400" dirty="0" smtClean="0">
                <a:latin typeface="Gotham Book" charset="0"/>
                <a:ea typeface="Gotham Book" charset="0"/>
                <a:cs typeface="Gotham Book" charset="0"/>
              </a:rPr>
              <a:t>access.... </a:t>
            </a:r>
            <a:r>
              <a:rPr lang="en-US" sz="2400" dirty="0">
                <a:latin typeface="Gotham Book" charset="0"/>
                <a:ea typeface="Gotham Book" charset="0"/>
                <a:cs typeface="Gotham Book" charset="0"/>
              </a:rPr>
              <a:t>HTTP was developed to facilitate hypertext and the World Wide Web</a:t>
            </a:r>
            <a:r>
              <a:rPr lang="en-US" sz="2400" dirty="0" smtClean="0">
                <a:latin typeface="Gotham Book" charset="0"/>
                <a:ea typeface="Gotham Book" charset="0"/>
                <a:cs typeface="Gotham Book" charset="0"/>
              </a:rPr>
              <a:t>.”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https://</a:t>
            </a:r>
            <a:r>
              <a:rPr lang="en-US" sz="1400" dirty="0" err="1">
                <a:latin typeface="Gotham Book" charset="0"/>
                <a:ea typeface="Gotham Book" charset="0"/>
                <a:cs typeface="Gotham Book" charset="0"/>
              </a:rPr>
              <a:t>en.wikipedia.org</a:t>
            </a:r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/wiki/</a:t>
            </a:r>
            <a:r>
              <a:rPr lang="en-US" sz="1400" dirty="0" err="1">
                <a:latin typeface="Gotham Book" charset="0"/>
                <a:ea typeface="Gotham Book" charset="0"/>
                <a:cs typeface="Gotham Book" charset="0"/>
              </a:rPr>
              <a:t>Hypertext_Transfer_Protocol</a:t>
            </a:r>
            <a:endParaRPr lang="en-US" sz="1400" dirty="0">
              <a:latin typeface="Gotham Book" charset="0"/>
              <a:ea typeface="Gotham Book" charset="0"/>
              <a:cs typeface="Gotham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189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REST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Security 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Out of scope for this presentation, but...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Use HTTPS.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Don’t pass things in the URL string.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Use API keys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Restrict API methods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Don’t trust parameters (validate all data)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Use a framework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0400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REST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Other Issues 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Same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 Origin Policy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CORS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14810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&amp; REST </a:t>
            </a:r>
            <a:r>
              <a:rPr lang="mr-IN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–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Other Issues 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Despite being simple, HTTP and REST are surprisingly robust and subtle.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YMMV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 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24313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dirty="0"/>
              <a:t>🖖 🐈</a:t>
            </a:r>
            <a:endParaRPr lang="en-US" sz="9600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latin typeface="Gotham Book" charset="0"/>
                <a:ea typeface="Gotham Book" charset="0"/>
                <a:cs typeface="Gotham Book" charset="0"/>
              </a:rPr>
              <a:t>Greg </a:t>
            </a:r>
            <a:r>
              <a:rPr lang="es-ES_tradnl" sz="4000" dirty="0" smtClean="0">
                <a:latin typeface="Gotham Book" charset="0"/>
                <a:ea typeface="Gotham Book" charset="0"/>
                <a:cs typeface="Gotham Book" charset="0"/>
              </a:rPr>
              <a:t>Gómez</a:t>
            </a:r>
          </a:p>
          <a:p>
            <a:pPr marL="0" indent="0" algn="ctr">
              <a:buNone/>
            </a:pPr>
            <a:r>
              <a:rPr lang="es-ES_tradnl" sz="4000" dirty="0" smtClean="0">
                <a:latin typeface="Gotham Book" charset="0"/>
                <a:ea typeface="Gotham Book" charset="0"/>
                <a:cs typeface="Gotham Book" charset="0"/>
              </a:rPr>
              <a:t>Web Developer</a:t>
            </a:r>
          </a:p>
          <a:p>
            <a:pPr marL="0" indent="0" algn="ctr">
              <a:buNone/>
            </a:pPr>
            <a:r>
              <a:rPr lang="es-ES_tradnl" sz="4000" dirty="0" smtClean="0">
                <a:latin typeface="Gotham Book" charset="0"/>
                <a:ea typeface="Gotham Book" charset="0"/>
                <a:cs typeface="Gotham Book" charset="0"/>
              </a:rPr>
              <a:t>UNM IT</a:t>
            </a:r>
          </a:p>
          <a:p>
            <a:pPr marL="0" indent="0" algn="ctr">
              <a:buNone/>
            </a:pPr>
            <a:r>
              <a:rPr lang="es-ES_tradnl" sz="4000" dirty="0" err="1" smtClean="0">
                <a:latin typeface="Gotham Book" charset="0"/>
                <a:ea typeface="Gotham Book" charset="0"/>
                <a:cs typeface="Gotham Book" charset="0"/>
              </a:rPr>
              <a:t>gogogo@unm.edu</a:t>
            </a:r>
            <a:endParaRPr lang="en-US" sz="40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69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707555" y="2686775"/>
            <a:ext cx="87768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/>
              <a:t>https://</a:t>
            </a:r>
            <a:r>
              <a:rPr lang="en-US" sz="7200" dirty="0" err="1"/>
              <a:t>thecatapi.com</a:t>
            </a:r>
            <a:r>
              <a:rPr lang="en-US" sz="7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802474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3429000"/>
            <a:ext cx="12192000" cy="1722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THANK YOU!</a:t>
            </a:r>
          </a:p>
          <a:p>
            <a:pPr algn="ctr"/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QUESTIONS?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12192000" cy="3429000"/>
            <a:chOff x="0" y="0"/>
            <a:chExt cx="12192000" cy="3429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34290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259" y="70681"/>
              <a:ext cx="4989958" cy="328763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-4762" y="5151664"/>
            <a:ext cx="12192000" cy="1722664"/>
            <a:chOff x="-4762" y="5151664"/>
            <a:chExt cx="12192000" cy="1722664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-4762" y="5151664"/>
              <a:ext cx="12192000" cy="172266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 smtClean="0">
                  <a:solidFill>
                    <a:srgbClr val="BA0C2F"/>
                  </a:solidFill>
                  <a:latin typeface="Gotham Bold" charset="0"/>
                  <a:ea typeface="Gotham Bold" charset="0"/>
                  <a:cs typeface="Gotham Bold" charset="0"/>
                </a:rPr>
                <a:t>FOLLOW US</a:t>
              </a:r>
            </a:p>
            <a:p>
              <a:pPr algn="ctr"/>
              <a:endParaRPr lang="en-US" sz="2000" dirty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endParaRPr>
            </a:p>
            <a:p>
              <a:pPr algn="ctr"/>
              <a:r>
                <a:rPr lang="en-US" sz="1400" dirty="0" err="1" smtClean="0">
                  <a:latin typeface="Gotham Bold" charset="0"/>
                  <a:ea typeface="Gotham Bold" charset="0"/>
                  <a:cs typeface="Gotham Bold" charset="0"/>
                </a:rPr>
                <a:t>fb.me</a:t>
              </a:r>
              <a:r>
                <a:rPr lang="en-US" sz="1400" dirty="0" smtClean="0">
                  <a:latin typeface="Gotham Bold" charset="0"/>
                  <a:ea typeface="Gotham Bold" charset="0"/>
                  <a:cs typeface="Gotham Bold" charset="0"/>
                </a:rPr>
                <a:t>/</a:t>
              </a:r>
              <a:r>
                <a:rPr lang="en-US" sz="1400" dirty="0" err="1" smtClean="0">
                  <a:latin typeface="Gotham Bold" charset="0"/>
                  <a:ea typeface="Gotham Bold" charset="0"/>
                  <a:cs typeface="Gotham Bold" charset="0"/>
                </a:rPr>
                <a:t>it.unm</a:t>
              </a:r>
              <a:r>
                <a:rPr lang="en-US" sz="1400" dirty="0" smtClean="0">
                  <a:latin typeface="Gotham Bold" charset="0"/>
                  <a:ea typeface="Gotham Bold" charset="0"/>
                  <a:cs typeface="Gotham Bold" charset="0"/>
                </a:rPr>
                <a:t>          </a:t>
              </a:r>
              <a:r>
                <a:rPr lang="en-US" sz="1400" dirty="0" err="1" smtClean="0">
                  <a:latin typeface="Gotham Bold" charset="0"/>
                  <a:ea typeface="Gotham Bold" charset="0"/>
                  <a:cs typeface="Gotham Bold" charset="0"/>
                </a:rPr>
                <a:t>unm_it</a:t>
              </a:r>
              <a:r>
                <a:rPr lang="en-US" sz="1400" dirty="0" smtClean="0">
                  <a:latin typeface="Gotham Bold" charset="0"/>
                  <a:ea typeface="Gotham Bold" charset="0"/>
                  <a:cs typeface="Gotham Bold" charset="0"/>
                </a:rPr>
                <a:t>            @</a:t>
              </a:r>
              <a:r>
                <a:rPr lang="en-US" sz="1400" dirty="0" err="1" smtClean="0">
                  <a:latin typeface="Gotham Bold" charset="0"/>
                  <a:ea typeface="Gotham Bold" charset="0"/>
                  <a:cs typeface="Gotham Bold" charset="0"/>
                </a:rPr>
                <a:t>unm_it</a:t>
              </a:r>
              <a:r>
                <a:rPr lang="en-US" sz="1400" dirty="0" smtClean="0">
                  <a:latin typeface="Gotham Bold" charset="0"/>
                  <a:ea typeface="Gotham Bold" charset="0"/>
                  <a:cs typeface="Gotham Bold" charset="0"/>
                </a:rPr>
                <a:t>            @</a:t>
              </a:r>
              <a:r>
                <a:rPr lang="en-US" sz="1400" dirty="0" err="1" smtClean="0">
                  <a:latin typeface="Gotham Bold" charset="0"/>
                  <a:ea typeface="Gotham Bold" charset="0"/>
                  <a:cs typeface="Gotham Bold" charset="0"/>
                </a:rPr>
                <a:t>unm_cio</a:t>
              </a:r>
              <a:r>
                <a:rPr lang="en-US" sz="1400" dirty="0" smtClean="0">
                  <a:latin typeface="Gotham Bold" charset="0"/>
                  <a:ea typeface="Gotham Bold" charset="0"/>
                  <a:cs typeface="Gotham Bold" charset="0"/>
                </a:rPr>
                <a:t>           @</a:t>
              </a:r>
              <a:r>
                <a:rPr lang="en-US" sz="1400" dirty="0" err="1" smtClean="0">
                  <a:latin typeface="Gotham Bold" charset="0"/>
                  <a:ea typeface="Gotham Bold" charset="0"/>
                  <a:cs typeface="Gotham Bold" charset="0"/>
                </a:rPr>
                <a:t>unm_it_alerts</a:t>
              </a:r>
              <a:endParaRPr lang="en-US" sz="1400" dirty="0">
                <a:latin typeface="Gotham Bold" charset="0"/>
                <a:ea typeface="Gotham Bold" charset="0"/>
                <a:cs typeface="Gotham Bold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506" y="6164036"/>
              <a:ext cx="229560" cy="22859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286" y="6164036"/>
              <a:ext cx="229558" cy="22859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1357" y="6164036"/>
              <a:ext cx="229558" cy="22859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7791" y="6164036"/>
              <a:ext cx="229558" cy="22859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119" y="6164036"/>
              <a:ext cx="229558" cy="228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443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Op </a:t>
            </a:r>
            <a:r>
              <a:rPr lang="en-US" dirty="0" err="1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Cit</a:t>
            </a:r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 (Incomplete)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 fontScale="92500"/>
          </a:bodyPr>
          <a:lstStyle/>
          <a:p>
            <a:r>
              <a:rPr lang="en-US" sz="3200" dirty="0">
                <a:latin typeface="Gotham Book" charset="0"/>
                <a:ea typeface="Gotham Book" charset="0"/>
                <a:cs typeface="Gotham Book" charset="0"/>
                <a:hlinkClick r:id="rId3"/>
              </a:rPr>
              <a:t>https://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  <a:hlinkClick r:id="rId3"/>
              </a:rPr>
              <a:t>www.restapitutorial.com/httpstatuscodes.html</a:t>
            </a:r>
            <a:endParaRPr lang="en-US" sz="3200" dirty="0" smtClean="0">
              <a:latin typeface="Gotham Book" charset="0"/>
              <a:ea typeface="Gotham Book" charset="0"/>
              <a:cs typeface="Gotham Book" charset="0"/>
            </a:endParaRPr>
          </a:p>
          <a:p>
            <a:r>
              <a:rPr lang="en-US" sz="3200" dirty="0">
                <a:latin typeface="Gotham Book" charset="0"/>
                <a:ea typeface="Gotham Book" charset="0"/>
                <a:cs typeface="Gotham Book" charset="0"/>
                <a:hlinkClick r:id="rId4"/>
              </a:rPr>
              <a:t>https://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  <a:hlinkClick r:id="rId4"/>
              </a:rPr>
              <a:t>en.wikipedia.org/wiki/Representational_state_transfer</a:t>
            </a:r>
            <a:endParaRPr lang="en-US" sz="3200" dirty="0" smtClean="0">
              <a:latin typeface="Gotham Book" charset="0"/>
              <a:ea typeface="Gotham Book" charset="0"/>
              <a:cs typeface="Gotham Book" charset="0"/>
            </a:endParaRPr>
          </a:p>
          <a:p>
            <a:r>
              <a:rPr lang="en-US" sz="3200" dirty="0">
                <a:latin typeface="Gotham Book" charset="0"/>
                <a:ea typeface="Gotham Book" charset="0"/>
                <a:cs typeface="Gotham Book" charset="0"/>
                <a:hlinkClick r:id="rId5"/>
              </a:rPr>
              <a:t>https://restfulapi.net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  <a:hlinkClick r:id="rId5"/>
              </a:rPr>
              <a:t>/</a:t>
            </a:r>
            <a:endParaRPr lang="en-US" sz="3200" dirty="0" smtClean="0">
              <a:latin typeface="Gotham Book" charset="0"/>
              <a:ea typeface="Gotham Book" charset="0"/>
              <a:cs typeface="Gotham Book" charset="0"/>
            </a:endParaRPr>
          </a:p>
          <a:p>
            <a:r>
              <a:rPr lang="en-US" sz="3200" dirty="0">
                <a:latin typeface="Gotham Book" charset="0"/>
                <a:ea typeface="Gotham Book" charset="0"/>
                <a:cs typeface="Gotham Book" charset="0"/>
                <a:hlinkClick r:id="rId6"/>
              </a:rPr>
              <a:t>https://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  <a:hlinkClick r:id="rId6"/>
              </a:rPr>
              <a:t>www.restapitutorial.com/lessons/restquicktips.html</a:t>
            </a:r>
            <a:endParaRPr lang="en-US" sz="3200" dirty="0" smtClean="0">
              <a:latin typeface="Gotham Book" charset="0"/>
              <a:ea typeface="Gotham Book" charset="0"/>
              <a:cs typeface="Gotham Book" charset="0"/>
            </a:endParaRPr>
          </a:p>
          <a:p>
            <a:r>
              <a:rPr lang="en-US" sz="3200" dirty="0">
                <a:latin typeface="Gotham Book" charset="0"/>
                <a:ea typeface="Gotham Book" charset="0"/>
                <a:cs typeface="Gotham Book" charset="0"/>
                <a:hlinkClick r:id="rId7"/>
              </a:rPr>
              <a:t>https://thecatapi.com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  <a:hlinkClick r:id="rId7"/>
              </a:rPr>
              <a:t>/</a:t>
            </a:r>
            <a:endParaRPr lang="en-US" sz="3200" dirty="0" smtClean="0">
              <a:latin typeface="Gotham Book" charset="0"/>
              <a:ea typeface="Gotham Book" charset="0"/>
              <a:cs typeface="Gotham Book" charset="0"/>
            </a:endParaRPr>
          </a:p>
          <a:p>
            <a:r>
              <a:rPr lang="en-US" sz="3200" dirty="0">
                <a:latin typeface="Gotham Book" charset="0"/>
                <a:ea typeface="Gotham Book" charset="0"/>
                <a:cs typeface="Gotham Book" charset="0"/>
              </a:rPr>
              <a:t>https://</a:t>
            </a:r>
            <a:r>
              <a:rPr lang="en-US" sz="3200" dirty="0" err="1" smtClean="0">
                <a:latin typeface="Gotham Book" charset="0"/>
                <a:ea typeface="Gotham Book" charset="0"/>
                <a:cs typeface="Gotham Book" charset="0"/>
              </a:rPr>
              <a:t>www.owasp.org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/index.php/</a:t>
            </a:r>
            <a:r>
              <a:rPr lang="en-US" sz="3200" dirty="0" err="1" smtClean="0">
                <a:latin typeface="Gotham Book" charset="0"/>
                <a:ea typeface="Gotham Book" charset="0"/>
                <a:cs typeface="Gotham Book" charset="0"/>
              </a:rPr>
              <a:t>REST_Security_Cheat_Sheet</a:t>
            </a:r>
            <a:endParaRPr lang="en-US" sz="3200" dirty="0" smtClean="0">
              <a:latin typeface="Gotham Book" charset="0"/>
              <a:ea typeface="Gotham Book" charset="0"/>
              <a:cs typeface="Gotham Book" charset="0"/>
            </a:endParaRPr>
          </a:p>
          <a:p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  <a:p>
            <a:endParaRPr lang="en-US" sz="3200" dirty="0" smtClean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88416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REST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smtClean="0">
                <a:latin typeface="Gotham Book" charset="0"/>
                <a:ea typeface="Gotham Book" charset="0"/>
                <a:cs typeface="Gotham Book" charset="0"/>
              </a:rPr>
              <a:t>Template....</a:t>
            </a:r>
            <a:endParaRPr lang="en-US" sz="3200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85205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But it’s used for more than just delivering webpages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APIs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DevOps</a:t>
            </a:r>
          </a:p>
          <a:p>
            <a:pPr lvl="1"/>
            <a:r>
              <a:rPr lang="en-US" dirty="0" err="1" smtClean="0">
                <a:latin typeface="Gotham Book" charset="0"/>
                <a:ea typeface="Gotham Book" charset="0"/>
                <a:cs typeface="Gotham Book" charset="0"/>
              </a:rPr>
              <a:t>Eg</a:t>
            </a: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: git</a:t>
            </a:r>
            <a:endParaRPr lang="en-US" dirty="0" smtClean="0">
              <a:latin typeface="Gotham Book" charset="0"/>
              <a:ea typeface="Gotham Book" charset="0"/>
              <a:cs typeface="Gotham Book" charset="0"/>
            </a:endParaRPr>
          </a:p>
          <a:p>
            <a:r>
              <a:rPr lang="en-US" sz="4400" b="1" dirty="0" smtClean="0">
                <a:latin typeface="Gotham Book" charset="0"/>
                <a:ea typeface="Gotham Book" charset="0"/>
                <a:cs typeface="Gotham Book" charset="0"/>
              </a:rPr>
              <a:t>REST</a:t>
            </a:r>
            <a:endParaRPr lang="en-US" sz="4400" b="1" dirty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36356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- History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Tim Berners-Lee invented HTTP in 1989.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First documented in 1991 (V0.9).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V1.0 </a:t>
            </a:r>
            <a:r>
              <a:rPr lang="mr-IN" sz="3200" dirty="0" smtClean="0">
                <a:latin typeface="Gotham Book" charset="0"/>
                <a:ea typeface="Gotham Book" charset="0"/>
                <a:cs typeface="Gotham Book" charset="0"/>
              </a:rPr>
              <a:t>–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 1996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V1.1 </a:t>
            </a:r>
            <a:r>
              <a:rPr lang="mr-IN" sz="3200" dirty="0" smtClean="0">
                <a:latin typeface="Gotham Book" charset="0"/>
                <a:ea typeface="Gotham Book" charset="0"/>
                <a:cs typeface="Gotham Book" charset="0"/>
              </a:rPr>
              <a:t>–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 1997</a:t>
            </a:r>
          </a:p>
          <a:p>
            <a:r>
              <a:rPr lang="en-US" sz="3200" dirty="0" smtClean="0">
                <a:solidFill>
                  <a:schemeClr val="bg2">
                    <a:lumMod val="7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V2.0 </a:t>
            </a:r>
            <a:r>
              <a:rPr lang="mr-IN" sz="3200" dirty="0" smtClean="0">
                <a:solidFill>
                  <a:schemeClr val="bg2">
                    <a:lumMod val="7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–</a:t>
            </a:r>
            <a:r>
              <a:rPr lang="en-US" sz="3200" dirty="0" smtClean="0">
                <a:solidFill>
                  <a:schemeClr val="bg2">
                    <a:lumMod val="7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 2015</a:t>
            </a:r>
          </a:p>
          <a:p>
            <a:endParaRPr lang="en-US" sz="2400" dirty="0" smtClean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36828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925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BA0C2F"/>
                </a:solidFill>
                <a:latin typeface="Gotham Bold" charset="0"/>
                <a:ea typeface="Gotham Bold" charset="0"/>
                <a:cs typeface="Gotham Bold" charset="0"/>
              </a:rPr>
              <a:t>HTTP - Background</a:t>
            </a:r>
            <a:endParaRPr lang="en-US" dirty="0">
              <a:solidFill>
                <a:srgbClr val="BA0C2F"/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6351"/>
            <a:ext cx="10515600" cy="33606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While getting a page, a web browser will typically make many HTTP requests.</a:t>
            </a:r>
          </a:p>
          <a:p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We’ll be focusing on individual HTTP transactions, not on web pages</a:t>
            </a:r>
            <a:r>
              <a:rPr lang="en-US" sz="3200" dirty="0" smtClean="0">
                <a:latin typeface="Gotham Book" charset="0"/>
                <a:ea typeface="Gotham Book" charset="0"/>
                <a:cs typeface="Gotham Book" charset="0"/>
              </a:rPr>
              <a:t>.</a:t>
            </a:r>
            <a:endParaRPr lang="en-US" sz="3200" dirty="0" smtClean="0">
              <a:latin typeface="Gotham Book" charset="0"/>
              <a:ea typeface="Gotham Book" charset="0"/>
              <a:cs typeface="Gotham Book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1208"/>
              <a:ext cx="2839568" cy="72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23924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8163</TotalTime>
  <Words>2053</Words>
  <Application>Microsoft Macintosh PowerPoint</Application>
  <PresentationFormat>Widescreen</PresentationFormat>
  <Paragraphs>332</Paragraphs>
  <Slides>67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6" baseType="lpstr">
      <vt:lpstr>Calibri</vt:lpstr>
      <vt:lpstr>Calibri Light</vt:lpstr>
      <vt:lpstr>Courier New</vt:lpstr>
      <vt:lpstr>Edwardian Script ITC</vt:lpstr>
      <vt:lpstr>Gotham Bold</vt:lpstr>
      <vt:lpstr>Gotham Book</vt:lpstr>
      <vt:lpstr>Hack</vt:lpstr>
      <vt:lpstr>Arial</vt:lpstr>
      <vt:lpstr>Office Theme</vt:lpstr>
      <vt:lpstr>HTTP Refresher</vt:lpstr>
      <vt:lpstr>🖖</vt:lpstr>
      <vt:lpstr>Overview Of Today’s Presentation</vt:lpstr>
      <vt:lpstr>PowerPoint Presentation</vt:lpstr>
      <vt:lpstr>HTTP</vt:lpstr>
      <vt:lpstr>HTTP</vt:lpstr>
      <vt:lpstr>HTTP</vt:lpstr>
      <vt:lpstr>HTTP - History</vt:lpstr>
      <vt:lpstr>HTTP - Background</vt:lpstr>
      <vt:lpstr>Caveat</vt:lpstr>
      <vt:lpstr>HTTP</vt:lpstr>
      <vt:lpstr>HTTP – Request - Format</vt:lpstr>
      <vt:lpstr>HTTP – Request - Example</vt:lpstr>
      <vt:lpstr>HTTP – Response - Format</vt:lpstr>
      <vt:lpstr>HTTP – Response - Example</vt:lpstr>
      <vt:lpstr>PowerPoint Presentation</vt:lpstr>
      <vt:lpstr>HTTP - Demonstration</vt:lpstr>
      <vt:lpstr>HTTP - Demonstration</vt:lpstr>
      <vt:lpstr>HTTP - Demonstration</vt:lpstr>
      <vt:lpstr>HTTP – Request Methods</vt:lpstr>
      <vt:lpstr>HTTP – Request Methods - GET</vt:lpstr>
      <vt:lpstr>HTTP – Request Methods - HEAD</vt:lpstr>
      <vt:lpstr>HTTP – Request Methods - POST</vt:lpstr>
      <vt:lpstr>HTTP – Request Methods - PUT</vt:lpstr>
      <vt:lpstr>HTTP – Request Methods - DELETE</vt:lpstr>
      <vt:lpstr>HTTP – Request Methods - CONNECT</vt:lpstr>
      <vt:lpstr>HTTP – Request Methods - OPTIONS</vt:lpstr>
      <vt:lpstr>HTTP – Request Methods - TRACE</vt:lpstr>
      <vt:lpstr>HTTP - Cookies</vt:lpstr>
      <vt:lpstr>PowerPoint Presentation</vt:lpstr>
      <vt:lpstr>PowerPoint Presentation</vt:lpstr>
      <vt:lpstr>HTTP – Response Codes</vt:lpstr>
      <vt:lpstr>HTTP – Response - Format</vt:lpstr>
      <vt:lpstr>HTTP – Response - Example</vt:lpstr>
      <vt:lpstr>HTTP – Response Codes</vt:lpstr>
      <vt:lpstr>HTTP – Response Codes</vt:lpstr>
      <vt:lpstr>PowerPoint Presentation</vt:lpstr>
      <vt:lpstr>REST - Background</vt:lpstr>
      <vt:lpstr>REST - Background</vt:lpstr>
      <vt:lpstr>REST - Background</vt:lpstr>
      <vt:lpstr>Caveat</vt:lpstr>
      <vt:lpstr>REST - Background</vt:lpstr>
      <vt:lpstr>REST – Key Concept</vt:lpstr>
      <vt:lpstr>REST – Key Concept</vt:lpstr>
      <vt:lpstr>REST – An Example (Sort Of)</vt:lpstr>
      <vt:lpstr>REST</vt:lpstr>
      <vt:lpstr>REST – The Methods</vt:lpstr>
      <vt:lpstr>REST – The Methods</vt:lpstr>
      <vt:lpstr>REST – The Methods</vt:lpstr>
      <vt:lpstr>REST – The Methods</vt:lpstr>
      <vt:lpstr>REST – Parameters</vt:lpstr>
      <vt:lpstr>REST – Parameters</vt:lpstr>
      <vt:lpstr>REST – Content-Type Header</vt:lpstr>
      <vt:lpstr>REST – Content-Type Header</vt:lpstr>
      <vt:lpstr>REST – Accept Header</vt:lpstr>
      <vt:lpstr>REST – Content Negotiation</vt:lpstr>
      <vt:lpstr>REST – Creating REST APIs</vt:lpstr>
      <vt:lpstr>PowerPoint Presentation</vt:lpstr>
      <vt:lpstr>REST - Demonstration</vt:lpstr>
      <vt:lpstr>REST – Security </vt:lpstr>
      <vt:lpstr>REST – Other Issues </vt:lpstr>
      <vt:lpstr>HTTP &amp; REST – Other Issues </vt:lpstr>
      <vt:lpstr>🖖 🐈</vt:lpstr>
      <vt:lpstr>PowerPoint Presentation</vt:lpstr>
      <vt:lpstr>PowerPoint Presentation</vt:lpstr>
      <vt:lpstr>Op Cit (Incomplete)</vt:lpstr>
      <vt:lpstr>REST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Alexander Roessner</dc:creator>
  <cp:lastModifiedBy>Greg Gomez</cp:lastModifiedBy>
  <cp:revision>101</cp:revision>
  <dcterms:created xsi:type="dcterms:W3CDTF">2017-08-09T19:46:58Z</dcterms:created>
  <dcterms:modified xsi:type="dcterms:W3CDTF">2018-10-25T22:13:12Z</dcterms:modified>
</cp:coreProperties>
</file>